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eves, Katie" initials="RK" lastIdx="2" clrIdx="0">
    <p:extLst>
      <p:ext uri="{19B8F6BF-5375-455C-9EA6-DF929625EA0E}">
        <p15:presenceInfo xmlns:p15="http://schemas.microsoft.com/office/powerpoint/2012/main" userId="S-1-5-21-2338163137-2684688362-157462135-721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2655"/>
    <a:srgbClr val="3D88A8"/>
    <a:srgbClr val="6D5B97"/>
    <a:srgbClr val="102268"/>
    <a:srgbClr val="096BA3"/>
    <a:srgbClr val="0F9EFB"/>
    <a:srgbClr val="385623"/>
    <a:srgbClr val="3D88A7"/>
    <a:srgbClr val="C79C6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89" autoAdjust="0"/>
    <p:restoredTop sz="90085" autoAdjust="0"/>
  </p:normalViewPr>
  <p:slideViewPr>
    <p:cSldViewPr snapToGrid="0" snapToObjects="1" showGuides="1">
      <p:cViewPr varScale="1">
        <p:scale>
          <a:sx n="77" d="100"/>
          <a:sy n="77" d="100"/>
        </p:scale>
        <p:origin x="1541" y="4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8D1000-D3B8-D440-8861-CD99BA79407E}" type="datetimeFigureOut">
              <a:rPr lang="en-US" smtClean="0"/>
              <a:t>11/19/2018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CE6CB7-542C-0A40-A1D9-CA6EADA0C63B}" type="slidenum">
              <a:rPr lang="en-US" smtClean="0"/>
              <a:t>‹#›</a:t>
            </a:fld>
            <a:endParaRPr lang="en-US"/>
          </a:p>
        </p:txBody>
      </p:sp>
    </p:spTree>
    <p:extLst>
      <p:ext uri="{BB962C8B-B14F-4D97-AF65-F5344CB8AC3E}">
        <p14:creationId xmlns:p14="http://schemas.microsoft.com/office/powerpoint/2010/main" val="1388754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8CE6CB7-542C-0A40-A1D9-CA6EADA0C63B}" type="slidenum">
              <a:rPr lang="en-US" smtClean="0"/>
              <a:t>1</a:t>
            </a:fld>
            <a:endParaRPr lang="en-US"/>
          </a:p>
        </p:txBody>
      </p:sp>
    </p:spTree>
    <p:extLst>
      <p:ext uri="{BB962C8B-B14F-4D97-AF65-F5344CB8AC3E}">
        <p14:creationId xmlns:p14="http://schemas.microsoft.com/office/powerpoint/2010/main" val="2853394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19: </a:t>
            </a:r>
            <a:r>
              <a:rPr lang="en-US" sz="1200" b="0" i="0" kern="1200" dirty="0">
                <a:solidFill>
                  <a:schemeClr val="tx1"/>
                </a:solidFill>
                <a:effectLst/>
                <a:latin typeface="+mn-lt"/>
                <a:ea typeface="+mn-ea"/>
                <a:cs typeface="+mn-cs"/>
              </a:rPr>
              <a:t>NOAA NCEI, 2018: Billion-Dollar Weather and Climate Disasters [web page]. NOAA National Centers for Environmental Information, Asheville, NC. </a:t>
            </a:r>
            <a:r>
              <a:rPr lang="en-US" sz="1200" b="0" i="0" u="none" strike="noStrike" kern="1200" dirty="0">
                <a:solidFill>
                  <a:schemeClr val="tx1"/>
                </a:solidFill>
                <a:effectLst/>
                <a:latin typeface="+mn-lt"/>
                <a:ea typeface="+mn-ea"/>
                <a:cs typeface="+mn-cs"/>
              </a:rPr>
              <a:t>https://</a:t>
            </a:r>
            <a:r>
              <a:rPr lang="en-US" sz="1200" b="0" i="0" u="none" strike="noStrike" kern="1200" dirty="0" err="1">
                <a:solidFill>
                  <a:schemeClr val="tx1"/>
                </a:solidFill>
                <a:effectLst/>
                <a:latin typeface="+mn-lt"/>
                <a:ea typeface="+mn-ea"/>
                <a:cs typeface="+mn-cs"/>
              </a:rPr>
              <a:t>www.ncdc.noaa.gov</a:t>
            </a:r>
            <a:r>
              <a:rPr lang="en-US" sz="1200" b="0" i="0" u="none" strike="noStrike" kern="1200" dirty="0">
                <a:solidFill>
                  <a:schemeClr val="tx1"/>
                </a:solidFill>
                <a:effectLst/>
                <a:latin typeface="+mn-lt"/>
                <a:ea typeface="+mn-ea"/>
                <a:cs typeface="+mn-cs"/>
              </a:rPr>
              <a:t>/billions/events/US/1980-2017</a:t>
            </a:r>
            <a:endParaRPr lang="en-US" dirty="0"/>
          </a:p>
        </p:txBody>
      </p:sp>
      <p:sp>
        <p:nvSpPr>
          <p:cNvPr id="4" name="Slide Number Placeholder 3"/>
          <p:cNvSpPr>
            <a:spLocks noGrp="1"/>
          </p:cNvSpPr>
          <p:nvPr>
            <p:ph type="sldNum" sz="quarter" idx="10"/>
          </p:nvPr>
        </p:nvSpPr>
        <p:spPr/>
        <p:txBody>
          <a:bodyPr/>
          <a:lstStyle/>
          <a:p>
            <a:fld id="{E8CE6CB7-542C-0A40-A1D9-CA6EADA0C63B}" type="slidenum">
              <a:rPr lang="en-US" smtClean="0"/>
              <a:t>5</a:t>
            </a:fld>
            <a:endParaRPr lang="en-US"/>
          </a:p>
        </p:txBody>
      </p:sp>
    </p:spTree>
    <p:extLst>
      <p:ext uri="{BB962C8B-B14F-4D97-AF65-F5344CB8AC3E}">
        <p14:creationId xmlns:p14="http://schemas.microsoft.com/office/powerpoint/2010/main" val="3517923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 </a:t>
            </a:r>
            <a:r>
              <a:rPr lang="en-US" sz="1200" kern="1200" dirty="0" err="1">
                <a:solidFill>
                  <a:schemeClr val="tx1"/>
                </a:solidFill>
                <a:effectLst/>
                <a:latin typeface="+mn-lt"/>
                <a:ea typeface="+mn-ea"/>
                <a:cs typeface="+mn-cs"/>
              </a:rPr>
              <a:t>Kløve</a:t>
            </a:r>
            <a:r>
              <a:rPr lang="en-US" sz="1200" kern="1200" dirty="0">
                <a:solidFill>
                  <a:schemeClr val="tx1"/>
                </a:solidFill>
                <a:effectLst/>
                <a:latin typeface="+mn-lt"/>
                <a:ea typeface="+mn-ea"/>
                <a:cs typeface="+mn-cs"/>
              </a:rPr>
              <a:t>, B., P. Ala-</a:t>
            </a:r>
            <a:r>
              <a:rPr lang="en-US" sz="1200" kern="1200" dirty="0" err="1">
                <a:solidFill>
                  <a:schemeClr val="tx1"/>
                </a:solidFill>
                <a:effectLst/>
                <a:latin typeface="+mn-lt"/>
                <a:ea typeface="+mn-ea"/>
                <a:cs typeface="+mn-cs"/>
              </a:rPr>
              <a:t>Aho</a:t>
            </a:r>
            <a:r>
              <a:rPr lang="en-US" sz="1200" kern="1200" dirty="0">
                <a:solidFill>
                  <a:schemeClr val="tx1"/>
                </a:solidFill>
                <a:effectLst/>
                <a:latin typeface="+mn-lt"/>
                <a:ea typeface="+mn-ea"/>
                <a:cs typeface="+mn-cs"/>
              </a:rPr>
              <a:t>, G. Bertrand, J.J. </a:t>
            </a:r>
            <a:r>
              <a:rPr lang="en-US" sz="1200" kern="1200" dirty="0" err="1">
                <a:solidFill>
                  <a:schemeClr val="tx1"/>
                </a:solidFill>
                <a:effectLst/>
                <a:latin typeface="+mn-lt"/>
                <a:ea typeface="+mn-ea"/>
                <a:cs typeface="+mn-cs"/>
              </a:rPr>
              <a:t>Gurdak</a:t>
            </a:r>
            <a:r>
              <a:rPr lang="en-US" sz="1200" kern="1200" dirty="0">
                <a:solidFill>
                  <a:schemeClr val="tx1"/>
                </a:solidFill>
                <a:effectLst/>
                <a:latin typeface="+mn-lt"/>
                <a:ea typeface="+mn-ea"/>
                <a:cs typeface="+mn-cs"/>
              </a:rPr>
              <a:t>, H. </a:t>
            </a:r>
            <a:r>
              <a:rPr lang="en-US" sz="1200" kern="1200" dirty="0" err="1">
                <a:solidFill>
                  <a:schemeClr val="tx1"/>
                </a:solidFill>
                <a:effectLst/>
                <a:latin typeface="+mn-lt"/>
                <a:ea typeface="+mn-ea"/>
                <a:cs typeface="+mn-cs"/>
              </a:rPr>
              <a:t>Kupfersberger</a:t>
            </a:r>
            <a:r>
              <a:rPr lang="en-US" sz="1200" kern="1200" dirty="0">
                <a:solidFill>
                  <a:schemeClr val="tx1"/>
                </a:solidFill>
                <a:effectLst/>
                <a:latin typeface="+mn-lt"/>
                <a:ea typeface="+mn-ea"/>
                <a:cs typeface="+mn-cs"/>
              </a:rPr>
              <a:t>, J. </a:t>
            </a:r>
            <a:r>
              <a:rPr lang="en-US" sz="1200" kern="1200" dirty="0" err="1">
                <a:solidFill>
                  <a:schemeClr val="tx1"/>
                </a:solidFill>
                <a:effectLst/>
                <a:latin typeface="+mn-lt"/>
                <a:ea typeface="+mn-ea"/>
                <a:cs typeface="+mn-cs"/>
              </a:rPr>
              <a:t>Kværner</a:t>
            </a:r>
            <a:r>
              <a:rPr lang="en-US" sz="1200" kern="1200" dirty="0">
                <a:solidFill>
                  <a:schemeClr val="tx1"/>
                </a:solidFill>
                <a:effectLst/>
                <a:latin typeface="+mn-lt"/>
                <a:ea typeface="+mn-ea"/>
                <a:cs typeface="+mn-cs"/>
              </a:rPr>
              <a:t>, T. </a:t>
            </a:r>
            <a:r>
              <a:rPr lang="en-US" sz="1200" kern="1200" dirty="0" err="1">
                <a:solidFill>
                  <a:schemeClr val="tx1"/>
                </a:solidFill>
                <a:effectLst/>
                <a:latin typeface="+mn-lt"/>
                <a:ea typeface="+mn-ea"/>
                <a:cs typeface="+mn-cs"/>
              </a:rPr>
              <a:t>Muotka</a:t>
            </a:r>
            <a:r>
              <a:rPr lang="en-US" sz="1200" kern="1200" dirty="0">
                <a:solidFill>
                  <a:schemeClr val="tx1"/>
                </a:solidFill>
                <a:effectLst/>
                <a:latin typeface="+mn-lt"/>
                <a:ea typeface="+mn-ea"/>
                <a:cs typeface="+mn-cs"/>
              </a:rPr>
              <a:t>, H. </a:t>
            </a:r>
            <a:r>
              <a:rPr lang="en-US" sz="1200" kern="1200" dirty="0" err="1">
                <a:solidFill>
                  <a:schemeClr val="tx1"/>
                </a:solidFill>
                <a:effectLst/>
                <a:latin typeface="+mn-lt"/>
                <a:ea typeface="+mn-ea"/>
                <a:cs typeface="+mn-cs"/>
              </a:rPr>
              <a:t>Mykra</a:t>
            </a:r>
            <a:r>
              <a:rPr lang="en-US" sz="1200" kern="1200" dirty="0">
                <a:solidFill>
                  <a:schemeClr val="tx1"/>
                </a:solidFill>
                <a:effectLst/>
                <a:latin typeface="+mn-lt"/>
                <a:ea typeface="+mn-ea"/>
                <a:cs typeface="+mn-cs"/>
              </a:rPr>
              <a:t>̈, E. </a:t>
            </a:r>
            <a:r>
              <a:rPr lang="en-US" sz="1200" kern="1200" dirty="0" err="1">
                <a:solidFill>
                  <a:schemeClr val="tx1"/>
                </a:solidFill>
                <a:effectLst/>
                <a:latin typeface="+mn-lt"/>
                <a:ea typeface="+mn-ea"/>
                <a:cs typeface="+mn-cs"/>
              </a:rPr>
              <a:t>Preda</a:t>
            </a:r>
            <a:r>
              <a:rPr lang="en-US" sz="1200" kern="1200" dirty="0">
                <a:solidFill>
                  <a:schemeClr val="tx1"/>
                </a:solidFill>
                <a:effectLst/>
                <a:latin typeface="+mn-lt"/>
                <a:ea typeface="+mn-ea"/>
                <a:cs typeface="+mn-cs"/>
              </a:rPr>
              <a:t>, P. Rossi, C.B. </a:t>
            </a:r>
            <a:r>
              <a:rPr lang="en-US" sz="1200" kern="1200" dirty="0" err="1">
                <a:solidFill>
                  <a:schemeClr val="tx1"/>
                </a:solidFill>
                <a:effectLst/>
                <a:latin typeface="+mn-lt"/>
                <a:ea typeface="+mn-ea"/>
                <a:cs typeface="+mn-cs"/>
              </a:rPr>
              <a:t>Uvo</a:t>
            </a:r>
            <a:r>
              <a:rPr lang="en-US" sz="1200" kern="1200" dirty="0">
                <a:solidFill>
                  <a:schemeClr val="tx1"/>
                </a:solidFill>
                <a:effectLst/>
                <a:latin typeface="+mn-lt"/>
                <a:ea typeface="+mn-ea"/>
                <a:cs typeface="+mn-cs"/>
              </a:rPr>
              <a:t>, E. Velasco, and M. Pulido-Velazquez, 2014: Climate change impacts on groundwater and dependent ecosystems. </a:t>
            </a:r>
            <a:r>
              <a:rPr lang="en-US" sz="1200" i="1" kern="1200" dirty="0">
                <a:solidFill>
                  <a:schemeClr val="tx1"/>
                </a:solidFill>
                <a:effectLst/>
                <a:latin typeface="+mn-lt"/>
                <a:ea typeface="+mn-ea"/>
                <a:cs typeface="+mn-cs"/>
              </a:rPr>
              <a:t>Journal of Hydrology, </a:t>
            </a:r>
            <a:r>
              <a:rPr lang="en-US" sz="1200" b="1" kern="1200" dirty="0">
                <a:solidFill>
                  <a:schemeClr val="tx1"/>
                </a:solidFill>
                <a:effectLst/>
                <a:latin typeface="+mn-lt"/>
                <a:ea typeface="+mn-ea"/>
                <a:cs typeface="+mn-cs"/>
              </a:rPr>
              <a:t>518 </a:t>
            </a:r>
            <a:r>
              <a:rPr lang="en-US" sz="1200" kern="1200" dirty="0">
                <a:solidFill>
                  <a:schemeClr val="tx1"/>
                </a:solidFill>
                <a:effectLst/>
                <a:latin typeface="+mn-lt"/>
                <a:ea typeface="+mn-ea"/>
                <a:cs typeface="+mn-cs"/>
              </a:rPr>
              <a:t>(Part B), 250-266. http://</a:t>
            </a:r>
            <a:r>
              <a:rPr lang="en-US" sz="1200" kern="1200" dirty="0" err="1">
                <a:solidFill>
                  <a:schemeClr val="tx1"/>
                </a:solidFill>
                <a:effectLst/>
                <a:latin typeface="+mn-lt"/>
                <a:ea typeface="+mn-ea"/>
                <a:cs typeface="+mn-cs"/>
              </a:rPr>
              <a:t>dx.doi.org</a:t>
            </a:r>
            <a:r>
              <a:rPr lang="en-US" sz="1200" kern="1200" dirty="0">
                <a:solidFill>
                  <a:schemeClr val="tx1"/>
                </a:solidFill>
                <a:effectLst/>
                <a:latin typeface="+mn-lt"/>
                <a:ea typeface="+mn-ea"/>
                <a:cs typeface="+mn-cs"/>
              </a:rPr>
              <a:t>/10.1016/j.jhydrol.2013.06.037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4: </a:t>
            </a:r>
            <a:r>
              <a:rPr lang="en-US" sz="1200" b="0" i="0" u="none" strike="noStrike" kern="1200" dirty="0" err="1">
                <a:solidFill>
                  <a:schemeClr val="tx1"/>
                </a:solidFill>
                <a:effectLst/>
                <a:latin typeface="+mn-lt"/>
                <a:ea typeface="+mn-ea"/>
                <a:cs typeface="+mn-cs"/>
              </a:rPr>
              <a:t>Konikow</a:t>
            </a:r>
            <a:r>
              <a:rPr lang="en-US" sz="1200" b="0" i="0" u="none" strike="noStrike" kern="1200" dirty="0">
                <a:solidFill>
                  <a:schemeClr val="tx1"/>
                </a:solidFill>
                <a:effectLst/>
                <a:latin typeface="+mn-lt"/>
                <a:ea typeface="+mn-ea"/>
                <a:cs typeface="+mn-cs"/>
              </a:rPr>
              <a:t>, L.F., 2015: Long‐term groundwater depletion in the United States. Groundwater,53(1), 2-9. http://</a:t>
            </a:r>
            <a:r>
              <a:rPr lang="en-US" sz="1200" b="0" i="0" u="none" strike="noStrike" kern="1200" dirty="0" err="1">
                <a:solidFill>
                  <a:schemeClr val="tx1"/>
                </a:solidFill>
                <a:effectLst/>
                <a:latin typeface="+mn-lt"/>
                <a:ea typeface="+mn-ea"/>
                <a:cs typeface="+mn-cs"/>
              </a:rPr>
              <a:t>dx.doi.org</a:t>
            </a:r>
            <a:r>
              <a:rPr lang="en-US" sz="1200" b="0" i="0" u="none" strike="noStrike" kern="1200" dirty="0">
                <a:solidFill>
                  <a:schemeClr val="tx1"/>
                </a:solidFill>
                <a:effectLst/>
                <a:latin typeface="+mn-lt"/>
                <a:ea typeface="+mn-ea"/>
                <a:cs typeface="+mn-cs"/>
              </a:rPr>
              <a:t>/10.1111/gwat.12306</a:t>
            </a:r>
          </a:p>
          <a:p>
            <a:endParaRPr lang="en-US" dirty="0"/>
          </a:p>
        </p:txBody>
      </p:sp>
      <p:sp>
        <p:nvSpPr>
          <p:cNvPr id="4" name="Slide Number Placeholder 3"/>
          <p:cNvSpPr>
            <a:spLocks noGrp="1"/>
          </p:cNvSpPr>
          <p:nvPr>
            <p:ph type="sldNum" sz="quarter" idx="10"/>
          </p:nvPr>
        </p:nvSpPr>
        <p:spPr/>
        <p:txBody>
          <a:bodyPr/>
          <a:lstStyle/>
          <a:p>
            <a:fld id="{E8CE6CB7-542C-0A40-A1D9-CA6EADA0C63B}" type="slidenum">
              <a:rPr lang="en-US" smtClean="0"/>
              <a:t>6</a:t>
            </a:fld>
            <a:endParaRPr lang="en-US"/>
          </a:p>
        </p:txBody>
      </p:sp>
    </p:spTree>
    <p:extLst>
      <p:ext uri="{BB962C8B-B14F-4D97-AF65-F5344CB8AC3E}">
        <p14:creationId xmlns:p14="http://schemas.microsoft.com/office/powerpoint/2010/main" val="2954769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114: U.S. Bureau of </a:t>
            </a:r>
            <a:r>
              <a:rPr lang="en-US" sz="1200" b="0" i="0" u="none" strike="noStrike" kern="1200" dirty="0">
                <a:solidFill>
                  <a:schemeClr val="tx1"/>
                </a:solidFill>
                <a:effectLst/>
                <a:latin typeface="+mn-lt"/>
                <a:ea typeface="+mn-ea"/>
                <a:cs typeface="+mn-cs"/>
              </a:rPr>
              <a:t>Reclamation, 2012: Colorado River Basin Water Supply and Demand Study. Study report. December 2012. Prepared by the Colorado River Basin Water Supply and Demand Study Team. U.S. Department of the Interior, Bureau of Reclamation, Denver, CO, 95 pp. http://</a:t>
            </a:r>
            <a:r>
              <a:rPr lang="en-US" sz="1200" b="0" i="0" u="none" strike="noStrike" kern="1200" dirty="0" err="1">
                <a:solidFill>
                  <a:schemeClr val="tx1"/>
                </a:solidFill>
                <a:effectLst/>
                <a:latin typeface="+mn-lt"/>
                <a:ea typeface="+mn-ea"/>
                <a:cs typeface="+mn-cs"/>
              </a:rPr>
              <a:t>www.usbr.gov</a:t>
            </a:r>
            <a:r>
              <a:rPr lang="en-US" sz="1200" b="0" i="0" u="none" strike="noStrike" kern="1200" dirty="0">
                <a:solidFill>
                  <a:schemeClr val="tx1"/>
                </a:solidFill>
                <a:effectLst/>
                <a:latin typeface="+mn-lt"/>
                <a:ea typeface="+mn-ea"/>
                <a:cs typeface="+mn-cs"/>
              </a:rPr>
              <a:t>/</a:t>
            </a:r>
            <a:r>
              <a:rPr lang="en-US" sz="1200" b="0" i="0" u="none" strike="noStrike" kern="1200" dirty="0" err="1">
                <a:solidFill>
                  <a:schemeClr val="tx1"/>
                </a:solidFill>
                <a:effectLst/>
                <a:latin typeface="+mn-lt"/>
                <a:ea typeface="+mn-ea"/>
                <a:cs typeface="+mn-cs"/>
              </a:rPr>
              <a:t>lc</a:t>
            </a:r>
            <a:r>
              <a:rPr lang="en-US" sz="1200" b="0" i="0" u="none" strike="noStrike" kern="1200" dirty="0">
                <a:solidFill>
                  <a:schemeClr val="tx1"/>
                </a:solidFill>
                <a:effectLst/>
                <a:latin typeface="+mn-lt"/>
                <a:ea typeface="+mn-ea"/>
                <a:cs typeface="+mn-cs"/>
              </a:rPr>
              <a:t>/region/programs/</a:t>
            </a:r>
            <a:r>
              <a:rPr lang="en-US" sz="1200" b="0" i="0" u="none" strike="noStrike" kern="1200" dirty="0" err="1">
                <a:solidFill>
                  <a:schemeClr val="tx1"/>
                </a:solidFill>
                <a:effectLst/>
                <a:latin typeface="+mn-lt"/>
                <a:ea typeface="+mn-ea"/>
                <a:cs typeface="+mn-cs"/>
              </a:rPr>
              <a:t>crbstudy</a:t>
            </a:r>
            <a:r>
              <a:rPr lang="en-US" sz="1200" b="0" i="0" u="none" strike="noStrike" kern="1200" dirty="0">
                <a:solidFill>
                  <a:schemeClr val="tx1"/>
                </a:solidFill>
                <a:effectLst/>
                <a:latin typeface="+mn-lt"/>
                <a:ea typeface="+mn-ea"/>
                <a:cs typeface="+mn-cs"/>
              </a:rPr>
              <a:t>/</a:t>
            </a:r>
            <a:r>
              <a:rPr lang="en-US" sz="1200" b="0" i="0" u="none" strike="noStrike" kern="1200" dirty="0" err="1">
                <a:solidFill>
                  <a:schemeClr val="tx1"/>
                </a:solidFill>
                <a:effectLst/>
                <a:latin typeface="+mn-lt"/>
                <a:ea typeface="+mn-ea"/>
                <a:cs typeface="+mn-cs"/>
              </a:rPr>
              <a:t>finalreport</a:t>
            </a:r>
            <a:r>
              <a:rPr lang="en-US" sz="1200" b="0" i="0" u="none" strike="noStrike" kern="1200" dirty="0">
                <a:solidFill>
                  <a:schemeClr val="tx1"/>
                </a:solidFill>
                <a:effectLst/>
                <a:latin typeface="+mn-lt"/>
                <a:ea typeface="+mn-ea"/>
                <a:cs typeface="+mn-cs"/>
              </a:rPr>
              <a:t>/</a:t>
            </a:r>
            <a:r>
              <a:rPr lang="en-US" sz="1200" b="0" i="0" u="none" strike="noStrike" kern="1200" dirty="0" err="1">
                <a:solidFill>
                  <a:schemeClr val="tx1"/>
                </a:solidFill>
                <a:effectLst/>
                <a:latin typeface="+mn-lt"/>
                <a:ea typeface="+mn-ea"/>
                <a:cs typeface="+mn-cs"/>
              </a:rPr>
              <a:t>studyrpt.html</a:t>
            </a:r>
            <a:endParaRPr lang="en-US" sz="1200" b="0" i="0" u="none" strike="noStrike"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8CE6CB7-542C-0A40-A1D9-CA6EADA0C63B}" type="slidenum">
              <a:rPr lang="en-US" smtClean="0"/>
              <a:t>7</a:t>
            </a:fld>
            <a:endParaRPr lang="en-US"/>
          </a:p>
        </p:txBody>
      </p:sp>
    </p:spTree>
    <p:extLst>
      <p:ext uri="{BB962C8B-B14F-4D97-AF65-F5344CB8AC3E}">
        <p14:creationId xmlns:p14="http://schemas.microsoft.com/office/powerpoint/2010/main" val="23584241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CE6CB7-542C-0A40-A1D9-CA6EADA0C63B}" type="slidenum">
              <a:rPr lang="en-US" smtClean="0"/>
              <a:t>10</a:t>
            </a:fld>
            <a:endParaRPr lang="en-US"/>
          </a:p>
        </p:txBody>
      </p:sp>
    </p:spTree>
    <p:extLst>
      <p:ext uri="{BB962C8B-B14F-4D97-AF65-F5344CB8AC3E}">
        <p14:creationId xmlns:p14="http://schemas.microsoft.com/office/powerpoint/2010/main" val="3914879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xmlns="" id="{5CA814D6-62CF-A848-A324-10AD242EF367}"/>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3" name="Subtitle 2"/>
          <p:cNvSpPr>
            <a:spLocks noGrp="1"/>
          </p:cNvSpPr>
          <p:nvPr>
            <p:ph type="subTitle" idx="1" hasCustomPrompt="1"/>
          </p:nvPr>
        </p:nvSpPr>
        <p:spPr>
          <a:xfrm>
            <a:off x="308113" y="2919060"/>
            <a:ext cx="6858000" cy="1655762"/>
          </a:xfrm>
        </p:spPr>
        <p:txBody>
          <a:bodyPr>
            <a:normAutofit/>
          </a:bodyPr>
          <a:lstStyle>
            <a:lvl1pPr marL="0" indent="0" algn="l">
              <a:buNone/>
              <a:defRPr sz="1800">
                <a:solidFill>
                  <a:schemeClr val="bg1"/>
                </a:solidFill>
                <a:latin typeface="Calibri" panose="020F0502020204030204" pitchFamily="34" charset="0"/>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enter Presenter’s Name</a:t>
            </a:r>
          </a:p>
          <a:p>
            <a:r>
              <a:rPr lang="en-US" i="1" dirty="0"/>
              <a:t>Affiliation</a:t>
            </a:r>
          </a:p>
          <a:p>
            <a:endParaRPr lang="en-US" dirty="0"/>
          </a:p>
          <a:p>
            <a:r>
              <a:rPr lang="en-US" dirty="0"/>
              <a:t>Date</a:t>
            </a:r>
          </a:p>
        </p:txBody>
      </p:sp>
      <p:sp>
        <p:nvSpPr>
          <p:cNvPr id="8" name="Rectangle 7">
            <a:extLst>
              <a:ext uri="{FF2B5EF4-FFF2-40B4-BE49-F238E27FC236}">
                <a16:creationId xmlns:a16="http://schemas.microsoft.com/office/drawing/2014/main" xmlns="" id="{2A530860-5D58-5042-BB93-C7592BB8BF8A}"/>
              </a:ext>
            </a:extLst>
          </p:cNvPr>
          <p:cNvSpPr/>
          <p:nvPr userDrawn="1"/>
        </p:nvSpPr>
        <p:spPr>
          <a:xfrm>
            <a:off x="-1" y="1370346"/>
            <a:ext cx="6705601" cy="1257398"/>
          </a:xfrm>
          <a:prstGeom prst="rect">
            <a:avLst/>
          </a:prstGeom>
          <a:solidFill>
            <a:srgbClr val="6D5B9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solidFill>
                <a:prstClr val="white"/>
              </a:solidFill>
            </a:endParaRPr>
          </a:p>
        </p:txBody>
      </p:sp>
      <p:sp>
        <p:nvSpPr>
          <p:cNvPr id="9" name="Rectangle 8">
            <a:extLst>
              <a:ext uri="{FF2B5EF4-FFF2-40B4-BE49-F238E27FC236}">
                <a16:creationId xmlns:a16="http://schemas.microsoft.com/office/drawing/2014/main" xmlns="" id="{ADF11DD2-1B42-084E-8B88-DBD82F4A97D4}"/>
              </a:ext>
            </a:extLst>
          </p:cNvPr>
          <p:cNvSpPr/>
          <p:nvPr userDrawn="1"/>
        </p:nvSpPr>
        <p:spPr>
          <a:xfrm>
            <a:off x="308113" y="1370346"/>
            <a:ext cx="6397487" cy="769441"/>
          </a:xfrm>
          <a:prstGeom prst="rect">
            <a:avLst/>
          </a:prstGeom>
        </p:spPr>
        <p:txBody>
          <a:bodyPr wrap="square">
            <a:spAutoFit/>
          </a:bodyPr>
          <a:lstStyle/>
          <a:p>
            <a:r>
              <a:rPr lang="en-US" sz="2200" b="1" dirty="0">
                <a:solidFill>
                  <a:prstClr val="white"/>
                </a:solidFill>
                <a:cs typeface="Calibri" panose="020F0502020204030204" pitchFamily="34" charset="0"/>
              </a:rPr>
              <a:t>Fourth National Climate Assessment, Vol II — Impacts, Risks, and Adaptation in the United States</a:t>
            </a:r>
          </a:p>
        </p:txBody>
      </p:sp>
      <p:pic>
        <p:nvPicPr>
          <p:cNvPr id="15" name="Picture 14">
            <a:extLst>
              <a:ext uri="{FF2B5EF4-FFF2-40B4-BE49-F238E27FC236}">
                <a16:creationId xmlns:a16="http://schemas.microsoft.com/office/drawing/2014/main" xmlns="" id="{0618150B-E1DF-2F46-98D9-E8DB8E677D42}"/>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87625" y="911861"/>
            <a:ext cx="1841223" cy="345537"/>
          </a:xfrm>
          <a:prstGeom prst="rect">
            <a:avLst/>
          </a:prstGeom>
        </p:spPr>
      </p:pic>
      <p:sp>
        <p:nvSpPr>
          <p:cNvPr id="11" name="Text Placeholder 10"/>
          <p:cNvSpPr>
            <a:spLocks noGrp="1"/>
          </p:cNvSpPr>
          <p:nvPr>
            <p:ph type="body" sz="quarter" idx="15" hasCustomPrompt="1"/>
          </p:nvPr>
        </p:nvSpPr>
        <p:spPr>
          <a:xfrm>
            <a:off x="307975" y="2157399"/>
            <a:ext cx="6070600" cy="384175"/>
          </a:xfrm>
        </p:spPr>
        <p:txBody>
          <a:bodyPr anchor="ctr">
            <a:normAutofit/>
          </a:bodyPr>
          <a:lstStyle>
            <a:lvl1pPr marL="0" indent="0">
              <a:buNone/>
              <a:defRPr sz="1600" b="1" i="1" baseline="0">
                <a:solidFill>
                  <a:schemeClr val="bg1"/>
                </a:solidFill>
              </a:defRPr>
            </a:lvl1pPr>
          </a:lstStyle>
          <a:p>
            <a:pPr lvl="0"/>
            <a:r>
              <a:rPr lang="en-US" dirty="0"/>
              <a:t>Click to enter Chapter # | Chapter Title</a:t>
            </a:r>
          </a:p>
        </p:txBody>
      </p:sp>
    </p:spTree>
    <p:extLst>
      <p:ext uri="{BB962C8B-B14F-4D97-AF65-F5344CB8AC3E}">
        <p14:creationId xmlns:p14="http://schemas.microsoft.com/office/powerpoint/2010/main" val="2290240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ey Message">
    <p:spTree>
      <p:nvGrpSpPr>
        <p:cNvPr id="1" name=""/>
        <p:cNvGrpSpPr/>
        <p:nvPr/>
      </p:nvGrpSpPr>
      <p:grpSpPr>
        <a:xfrm>
          <a:off x="0" y="0"/>
          <a:ext cx="0" cy="0"/>
          <a:chOff x="0" y="0"/>
          <a:chExt cx="0" cy="0"/>
        </a:xfrm>
      </p:grpSpPr>
      <p:sp>
        <p:nvSpPr>
          <p:cNvPr id="7" name="Text Placeholder 9"/>
          <p:cNvSpPr>
            <a:spLocks noGrp="1"/>
          </p:cNvSpPr>
          <p:nvPr>
            <p:ph type="body" sz="quarter" idx="10" hasCustomPrompt="1"/>
          </p:nvPr>
        </p:nvSpPr>
        <p:spPr>
          <a:xfrm>
            <a:off x="1074198" y="612043"/>
            <a:ext cx="7441152" cy="804935"/>
          </a:xfrm>
        </p:spPr>
        <p:txBody>
          <a:bodyPr anchor="ctr">
            <a:normAutofit/>
          </a:bodyPr>
          <a:lstStyle>
            <a:lvl1pPr marL="0" indent="0">
              <a:buNone/>
              <a:defRPr sz="4400" baseline="0">
                <a:solidFill>
                  <a:srgbClr val="3D88A8"/>
                </a:solidFill>
                <a:latin typeface="+mj-lt"/>
              </a:defRPr>
            </a:lvl1pPr>
          </a:lstStyle>
          <a:p>
            <a:pPr lvl="0"/>
            <a:r>
              <a:rPr lang="en-US" dirty="0"/>
              <a:t>Click to edit Key Message</a:t>
            </a:r>
          </a:p>
        </p:txBody>
      </p:sp>
      <p:pic>
        <p:nvPicPr>
          <p:cNvPr id="2" name="Picture 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07881" y="612044"/>
            <a:ext cx="784386" cy="804672"/>
          </a:xfrm>
          <a:prstGeom prst="rect">
            <a:avLst/>
          </a:prstGeom>
        </p:spPr>
      </p:pic>
      <p:sp>
        <p:nvSpPr>
          <p:cNvPr id="8" name="Text Placeholder 7"/>
          <p:cNvSpPr>
            <a:spLocks noGrp="1"/>
          </p:cNvSpPr>
          <p:nvPr>
            <p:ph type="body" sz="quarter" idx="11" hasCustomPrompt="1"/>
          </p:nvPr>
        </p:nvSpPr>
        <p:spPr>
          <a:xfrm>
            <a:off x="207963" y="612116"/>
            <a:ext cx="784225" cy="804862"/>
          </a:xfrm>
        </p:spPr>
        <p:txBody>
          <a:bodyPr anchor="ctr">
            <a:normAutofit/>
          </a:bodyPr>
          <a:lstStyle>
            <a:lvl1pPr marL="0" indent="0" algn="ctr">
              <a:buNone/>
              <a:defRPr sz="4000" b="0">
                <a:solidFill>
                  <a:schemeClr val="bg1"/>
                </a:solidFill>
              </a:defRPr>
            </a:lvl1pPr>
          </a:lstStyle>
          <a:p>
            <a:pPr lvl="0"/>
            <a:r>
              <a:rPr lang="en-US" dirty="0"/>
              <a:t>#</a:t>
            </a:r>
          </a:p>
        </p:txBody>
      </p:sp>
      <p:sp>
        <p:nvSpPr>
          <p:cNvPr id="5" name="Text Placeholder 4"/>
          <p:cNvSpPr>
            <a:spLocks noGrp="1"/>
          </p:cNvSpPr>
          <p:nvPr>
            <p:ph type="body" sz="quarter" idx="12" hasCustomPrompt="1"/>
          </p:nvPr>
        </p:nvSpPr>
        <p:spPr>
          <a:xfrm>
            <a:off x="207963" y="61913"/>
            <a:ext cx="8714095" cy="284162"/>
          </a:xfrm>
        </p:spPr>
        <p:txBody>
          <a:bodyPr anchor="ctr">
            <a:noAutofit/>
          </a:bodyPr>
          <a:lstStyle>
            <a:lvl1pPr marL="0" indent="0" algn="r">
              <a:buNone/>
              <a:defRPr sz="1400" b="1" baseline="0">
                <a:solidFill>
                  <a:schemeClr val="bg1">
                    <a:lumMod val="50000"/>
                  </a:schemeClr>
                </a:solidFill>
              </a:defRPr>
            </a:lvl1pPr>
          </a:lstStyle>
          <a:p>
            <a:pPr lvl="0"/>
            <a:r>
              <a:rPr lang="en-US" dirty="0"/>
              <a:t>Click to enter chapter # and title</a:t>
            </a:r>
          </a:p>
        </p:txBody>
      </p:sp>
      <p:sp>
        <p:nvSpPr>
          <p:cNvPr id="9" name="Content Placeholder 2"/>
          <p:cNvSpPr>
            <a:spLocks noGrp="1"/>
          </p:cNvSpPr>
          <p:nvPr>
            <p:ph idx="13" hasCustomPrompt="1"/>
          </p:nvPr>
        </p:nvSpPr>
        <p:spPr>
          <a:xfrm>
            <a:off x="628650" y="2441359"/>
            <a:ext cx="7886700" cy="3735603"/>
          </a:xfrm>
        </p:spPr>
        <p:txBody>
          <a:bodyPr>
            <a:normAutofit/>
          </a:bodyPr>
          <a:lstStyle>
            <a:lvl1pPr marL="0" indent="0">
              <a:lnSpc>
                <a:spcPct val="100000"/>
              </a:lnSpc>
              <a:spcBef>
                <a:spcPts val="0"/>
              </a:spcBef>
              <a:spcAft>
                <a:spcPts val="1200"/>
              </a:spcAft>
              <a:buNone/>
              <a:defRPr sz="2000"/>
            </a:lvl1pPr>
            <a:lvl2pPr marL="457200" indent="0">
              <a:buNone/>
              <a:defRPr sz="2000"/>
            </a:lvl2pPr>
            <a:lvl3pPr>
              <a:defRPr sz="1800"/>
            </a:lvl3pPr>
            <a:lvl4pPr>
              <a:defRPr sz="1600"/>
            </a:lvl4pPr>
            <a:lvl5pPr>
              <a:defRPr sz="1600"/>
            </a:lvl5pPr>
          </a:lstStyle>
          <a:p>
            <a:pPr lvl="0"/>
            <a:r>
              <a:rPr lang="en-US" dirty="0"/>
              <a:t>Click to edit Key Message text</a:t>
            </a:r>
          </a:p>
        </p:txBody>
      </p:sp>
      <p:sp>
        <p:nvSpPr>
          <p:cNvPr id="10" name="Text Placeholder 8"/>
          <p:cNvSpPr>
            <a:spLocks noGrp="1"/>
          </p:cNvSpPr>
          <p:nvPr>
            <p:ph type="body" sz="quarter" idx="14" hasCustomPrompt="1"/>
          </p:nvPr>
        </p:nvSpPr>
        <p:spPr>
          <a:xfrm>
            <a:off x="628650" y="1825625"/>
            <a:ext cx="7886700" cy="447058"/>
          </a:xfrm>
        </p:spPr>
        <p:txBody>
          <a:bodyPr/>
          <a:lstStyle>
            <a:lvl1pPr marL="0" indent="0">
              <a:buNone/>
              <a:defRPr sz="2400" b="1" baseline="0">
                <a:solidFill>
                  <a:srgbClr val="3D88A8"/>
                </a:solidFill>
              </a:defRPr>
            </a:lvl1pPr>
          </a:lstStyle>
          <a:p>
            <a:pPr lvl="0"/>
            <a:r>
              <a:rPr lang="en-US" dirty="0"/>
              <a:t>Click to enter Key Message title</a:t>
            </a:r>
          </a:p>
        </p:txBody>
      </p:sp>
    </p:spTree>
    <p:extLst>
      <p:ext uri="{BB962C8B-B14F-4D97-AF65-F5344CB8AC3E}">
        <p14:creationId xmlns:p14="http://schemas.microsoft.com/office/powerpoint/2010/main" val="1051106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7" name="Text Placeholder 9"/>
          <p:cNvSpPr>
            <a:spLocks noGrp="1"/>
          </p:cNvSpPr>
          <p:nvPr>
            <p:ph type="body" sz="quarter" idx="10"/>
          </p:nvPr>
        </p:nvSpPr>
        <p:spPr>
          <a:xfrm>
            <a:off x="1074198" y="612043"/>
            <a:ext cx="7441152" cy="804935"/>
          </a:xfrm>
        </p:spPr>
        <p:txBody>
          <a:bodyPr anchor="ctr">
            <a:normAutofit/>
          </a:bodyPr>
          <a:lstStyle>
            <a:lvl1pPr marL="0" indent="0">
              <a:buNone/>
              <a:defRPr sz="4400">
                <a:solidFill>
                  <a:srgbClr val="3D88A8"/>
                </a:solidFill>
                <a:latin typeface="+mj-lt"/>
              </a:defRPr>
            </a:lvl1pPr>
          </a:lstStyle>
          <a:p>
            <a:pPr lvl="0"/>
            <a:r>
              <a:rPr lang="en-US"/>
              <a:t>Edit Master text styles</a:t>
            </a:r>
          </a:p>
        </p:txBody>
      </p:sp>
      <p:pic>
        <p:nvPicPr>
          <p:cNvPr id="2" name="Picture 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07881" y="612044"/>
            <a:ext cx="784386" cy="804672"/>
          </a:xfrm>
          <a:prstGeom prst="rect">
            <a:avLst/>
          </a:prstGeom>
        </p:spPr>
      </p:pic>
      <p:sp>
        <p:nvSpPr>
          <p:cNvPr id="8" name="Text Placeholder 7"/>
          <p:cNvSpPr>
            <a:spLocks noGrp="1"/>
          </p:cNvSpPr>
          <p:nvPr>
            <p:ph type="body" sz="quarter" idx="11" hasCustomPrompt="1"/>
          </p:nvPr>
        </p:nvSpPr>
        <p:spPr>
          <a:xfrm>
            <a:off x="207963" y="612116"/>
            <a:ext cx="784225" cy="804862"/>
          </a:xfrm>
        </p:spPr>
        <p:txBody>
          <a:bodyPr anchor="ctr">
            <a:normAutofit/>
          </a:bodyPr>
          <a:lstStyle>
            <a:lvl1pPr marL="0" indent="0" algn="ctr">
              <a:buNone/>
              <a:defRPr sz="4000" b="0">
                <a:solidFill>
                  <a:schemeClr val="bg1"/>
                </a:solidFill>
              </a:defRPr>
            </a:lvl1pPr>
          </a:lstStyle>
          <a:p>
            <a:pPr lvl="0"/>
            <a:r>
              <a:rPr lang="en-US" dirty="0"/>
              <a:t>#</a:t>
            </a:r>
          </a:p>
        </p:txBody>
      </p:sp>
      <p:sp>
        <p:nvSpPr>
          <p:cNvPr id="5" name="Text Placeholder 4"/>
          <p:cNvSpPr>
            <a:spLocks noGrp="1"/>
          </p:cNvSpPr>
          <p:nvPr>
            <p:ph type="body" sz="quarter" idx="12" hasCustomPrompt="1"/>
          </p:nvPr>
        </p:nvSpPr>
        <p:spPr>
          <a:xfrm>
            <a:off x="207963" y="61913"/>
            <a:ext cx="8714095" cy="284162"/>
          </a:xfrm>
        </p:spPr>
        <p:txBody>
          <a:bodyPr anchor="ctr">
            <a:noAutofit/>
          </a:bodyPr>
          <a:lstStyle>
            <a:lvl1pPr marL="0" indent="0" algn="r">
              <a:buNone/>
              <a:defRPr sz="1400" b="1" baseline="0">
                <a:solidFill>
                  <a:schemeClr val="bg1">
                    <a:lumMod val="50000"/>
                  </a:schemeClr>
                </a:solidFill>
              </a:defRPr>
            </a:lvl1pPr>
          </a:lstStyle>
          <a:p>
            <a:pPr lvl="0"/>
            <a:r>
              <a:rPr lang="en-US" dirty="0"/>
              <a:t>Click to enter chapter # and title</a:t>
            </a:r>
          </a:p>
        </p:txBody>
      </p:sp>
      <p:sp>
        <p:nvSpPr>
          <p:cNvPr id="9" name="Content Placeholder 2"/>
          <p:cNvSpPr>
            <a:spLocks noGrp="1"/>
          </p:cNvSpPr>
          <p:nvPr>
            <p:ph idx="13" hasCustomPrompt="1"/>
          </p:nvPr>
        </p:nvSpPr>
        <p:spPr>
          <a:xfrm>
            <a:off x="628650" y="1825625"/>
            <a:ext cx="7886700" cy="4351337"/>
          </a:xfrm>
        </p:spPr>
        <p:txBody>
          <a:bodyPr>
            <a:normAutofit/>
          </a:bodyPr>
          <a:lstStyle>
            <a:lvl1pPr marL="0" indent="0">
              <a:lnSpc>
                <a:spcPct val="100000"/>
              </a:lnSpc>
              <a:spcBef>
                <a:spcPts val="0"/>
              </a:spcBef>
              <a:spcAft>
                <a:spcPts val="1200"/>
              </a:spcAft>
              <a:buNone/>
              <a:defRPr sz="2000"/>
            </a:lvl1pPr>
            <a:lvl2pPr marL="457200" indent="0">
              <a:buNone/>
              <a:defRPr sz="2000"/>
            </a:lvl2pPr>
            <a:lvl3pPr>
              <a:defRPr sz="1800"/>
            </a:lvl3pPr>
            <a:lvl4pPr>
              <a:defRPr sz="1600"/>
            </a:lvl4pPr>
            <a:lvl5pPr>
              <a:defRPr sz="1600"/>
            </a:lvl5pPr>
          </a:lstStyle>
          <a:p>
            <a:pPr lvl="0"/>
            <a:r>
              <a:rPr lang="en-US" dirty="0"/>
              <a:t>Click to edit text</a:t>
            </a:r>
          </a:p>
        </p:txBody>
      </p:sp>
    </p:spTree>
    <p:extLst>
      <p:ext uri="{BB962C8B-B14F-4D97-AF65-F5344CB8AC3E}">
        <p14:creationId xmlns:p14="http://schemas.microsoft.com/office/powerpoint/2010/main" val="4171887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cknowledgments">
    <p:spTree>
      <p:nvGrpSpPr>
        <p:cNvPr id="1" name=""/>
        <p:cNvGrpSpPr/>
        <p:nvPr/>
      </p:nvGrpSpPr>
      <p:grpSpPr>
        <a:xfrm>
          <a:off x="0" y="0"/>
          <a:ext cx="0" cy="0"/>
          <a:chOff x="0" y="0"/>
          <a:chExt cx="0" cy="0"/>
        </a:xfrm>
      </p:grpSpPr>
      <p:sp>
        <p:nvSpPr>
          <p:cNvPr id="7" name="Text Placeholder 9"/>
          <p:cNvSpPr>
            <a:spLocks noGrp="1"/>
          </p:cNvSpPr>
          <p:nvPr>
            <p:ph type="body" sz="quarter" idx="10"/>
          </p:nvPr>
        </p:nvSpPr>
        <p:spPr>
          <a:xfrm>
            <a:off x="1074198" y="612043"/>
            <a:ext cx="7441152" cy="804935"/>
          </a:xfrm>
        </p:spPr>
        <p:txBody>
          <a:bodyPr anchor="ctr">
            <a:normAutofit/>
          </a:bodyPr>
          <a:lstStyle>
            <a:lvl1pPr marL="0" indent="0">
              <a:buNone/>
              <a:defRPr sz="4400">
                <a:solidFill>
                  <a:srgbClr val="3D88A8"/>
                </a:solidFill>
                <a:latin typeface="+mj-lt"/>
              </a:defRPr>
            </a:lvl1pPr>
          </a:lstStyle>
          <a:p>
            <a:pPr lvl="0"/>
            <a:r>
              <a:rPr lang="en-US"/>
              <a:t>Edit Master text styles</a:t>
            </a:r>
          </a:p>
        </p:txBody>
      </p:sp>
      <p:pic>
        <p:nvPicPr>
          <p:cNvPr id="2" name="Picture 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07881" y="612044"/>
            <a:ext cx="784386" cy="804672"/>
          </a:xfrm>
          <a:prstGeom prst="rect">
            <a:avLst/>
          </a:prstGeom>
        </p:spPr>
      </p:pic>
      <p:sp>
        <p:nvSpPr>
          <p:cNvPr id="8" name="Text Placeholder 7"/>
          <p:cNvSpPr>
            <a:spLocks noGrp="1"/>
          </p:cNvSpPr>
          <p:nvPr>
            <p:ph type="body" sz="quarter" idx="11" hasCustomPrompt="1"/>
          </p:nvPr>
        </p:nvSpPr>
        <p:spPr>
          <a:xfrm>
            <a:off x="207963" y="612116"/>
            <a:ext cx="784225" cy="804862"/>
          </a:xfrm>
        </p:spPr>
        <p:txBody>
          <a:bodyPr anchor="ctr">
            <a:normAutofit/>
          </a:bodyPr>
          <a:lstStyle>
            <a:lvl1pPr marL="0" indent="0" algn="ctr">
              <a:buNone/>
              <a:defRPr sz="4000" b="0">
                <a:solidFill>
                  <a:schemeClr val="bg1"/>
                </a:solidFill>
              </a:defRPr>
            </a:lvl1pPr>
          </a:lstStyle>
          <a:p>
            <a:pPr lvl="0"/>
            <a:r>
              <a:rPr lang="en-US" dirty="0"/>
              <a:t>#</a:t>
            </a:r>
          </a:p>
        </p:txBody>
      </p:sp>
      <p:sp>
        <p:nvSpPr>
          <p:cNvPr id="5" name="Text Placeholder 4"/>
          <p:cNvSpPr>
            <a:spLocks noGrp="1"/>
          </p:cNvSpPr>
          <p:nvPr>
            <p:ph type="body" sz="quarter" idx="12" hasCustomPrompt="1"/>
          </p:nvPr>
        </p:nvSpPr>
        <p:spPr>
          <a:xfrm>
            <a:off x="207963" y="61913"/>
            <a:ext cx="8714095" cy="284162"/>
          </a:xfrm>
        </p:spPr>
        <p:txBody>
          <a:bodyPr anchor="ctr">
            <a:noAutofit/>
          </a:bodyPr>
          <a:lstStyle>
            <a:lvl1pPr marL="0" indent="0" algn="r">
              <a:buNone/>
              <a:defRPr sz="1400" b="1" baseline="0">
                <a:solidFill>
                  <a:schemeClr val="bg1">
                    <a:lumMod val="50000"/>
                  </a:schemeClr>
                </a:solidFill>
              </a:defRPr>
            </a:lvl1pPr>
          </a:lstStyle>
          <a:p>
            <a:pPr lvl="0"/>
            <a:r>
              <a:rPr lang="en-US" dirty="0"/>
              <a:t>Click to enter chapter # and title</a:t>
            </a:r>
          </a:p>
        </p:txBody>
      </p:sp>
      <p:sp>
        <p:nvSpPr>
          <p:cNvPr id="9" name="Content Placeholder 2"/>
          <p:cNvSpPr>
            <a:spLocks noGrp="1"/>
          </p:cNvSpPr>
          <p:nvPr>
            <p:ph idx="13" hasCustomPrompt="1"/>
          </p:nvPr>
        </p:nvSpPr>
        <p:spPr>
          <a:xfrm>
            <a:off x="628650" y="1825625"/>
            <a:ext cx="7886700" cy="4351337"/>
          </a:xfrm>
        </p:spPr>
        <p:txBody>
          <a:bodyPr numCol="2" spcCol="182880">
            <a:normAutofit/>
          </a:bodyPr>
          <a:lstStyle>
            <a:lvl1pPr marL="0" indent="0">
              <a:lnSpc>
                <a:spcPct val="100000"/>
              </a:lnSpc>
              <a:spcBef>
                <a:spcPts val="0"/>
              </a:spcBef>
              <a:spcAft>
                <a:spcPts val="1200"/>
              </a:spcAft>
              <a:buNone/>
              <a:defRPr sz="2000"/>
            </a:lvl1pPr>
            <a:lvl2pPr marL="457200" indent="0">
              <a:buNone/>
              <a:defRPr sz="2000"/>
            </a:lvl2pPr>
            <a:lvl3pPr>
              <a:defRPr sz="1800"/>
            </a:lvl3pPr>
            <a:lvl4pPr>
              <a:defRPr sz="1600"/>
            </a:lvl4pPr>
            <a:lvl5pPr>
              <a:defRPr sz="1600"/>
            </a:lvl5pPr>
          </a:lstStyle>
          <a:p>
            <a:pPr lvl="0"/>
            <a:r>
              <a:rPr lang="en-US" dirty="0"/>
              <a:t>Click to edit text</a:t>
            </a:r>
          </a:p>
        </p:txBody>
      </p:sp>
    </p:spTree>
    <p:extLst>
      <p:ext uri="{BB962C8B-B14F-4D97-AF65-F5344CB8AC3E}">
        <p14:creationId xmlns:p14="http://schemas.microsoft.com/office/powerpoint/2010/main" val="2474721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825625"/>
            <a:ext cx="3886200" cy="4351338"/>
          </a:xfrm>
        </p:spPr>
        <p:txBody>
          <a:bodyPr>
            <a:normAutofit/>
          </a:bodyPr>
          <a:lstStyle>
            <a:lvl1pPr>
              <a:defRPr sz="2000"/>
            </a:lvl1pPr>
            <a:lvl2pPr>
              <a:defRPr sz="1800"/>
            </a:lvl2pPr>
            <a:lvl3pPr>
              <a:defRPr sz="16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normAutofit/>
          </a:bodyPr>
          <a:lstStyle>
            <a:lvl1pPr>
              <a:defRPr sz="2000"/>
            </a:lvl1pPr>
            <a:lvl2pPr>
              <a:defRPr sz="1800"/>
            </a:lvl2pPr>
            <a:lvl3pPr>
              <a:defRPr sz="16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9"/>
          <p:cNvSpPr>
            <a:spLocks noGrp="1"/>
          </p:cNvSpPr>
          <p:nvPr>
            <p:ph type="body" sz="quarter" idx="10"/>
          </p:nvPr>
        </p:nvSpPr>
        <p:spPr>
          <a:xfrm>
            <a:off x="1074198" y="612648"/>
            <a:ext cx="7441152" cy="804935"/>
          </a:xfrm>
        </p:spPr>
        <p:txBody>
          <a:bodyPr anchor="ctr">
            <a:normAutofit/>
          </a:bodyPr>
          <a:lstStyle>
            <a:lvl1pPr marL="0" indent="0">
              <a:buNone/>
              <a:defRPr sz="4400">
                <a:solidFill>
                  <a:srgbClr val="3D88A8"/>
                </a:solidFill>
                <a:latin typeface="+mj-lt"/>
              </a:defRPr>
            </a:lvl1pPr>
          </a:lstStyle>
          <a:p>
            <a:pPr lvl="0"/>
            <a:r>
              <a:rPr lang="en-US"/>
              <a:t>Edit Master text styles</a:t>
            </a:r>
          </a:p>
        </p:txBody>
      </p:sp>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07881" y="612648"/>
            <a:ext cx="784386" cy="804672"/>
          </a:xfrm>
          <a:prstGeom prst="rect">
            <a:avLst/>
          </a:prstGeom>
        </p:spPr>
      </p:pic>
      <p:sp>
        <p:nvSpPr>
          <p:cNvPr id="9" name="Text Placeholder 7"/>
          <p:cNvSpPr>
            <a:spLocks noGrp="1"/>
          </p:cNvSpPr>
          <p:nvPr>
            <p:ph type="body" sz="quarter" idx="11" hasCustomPrompt="1"/>
          </p:nvPr>
        </p:nvSpPr>
        <p:spPr>
          <a:xfrm>
            <a:off x="207963" y="612648"/>
            <a:ext cx="784225" cy="804862"/>
          </a:xfrm>
        </p:spPr>
        <p:txBody>
          <a:bodyPr anchor="ctr">
            <a:normAutofit/>
          </a:bodyPr>
          <a:lstStyle>
            <a:lvl1pPr marL="0" indent="0" algn="ctr">
              <a:buNone/>
              <a:defRPr sz="4000" b="0">
                <a:solidFill>
                  <a:schemeClr val="bg1"/>
                </a:solidFill>
              </a:defRPr>
            </a:lvl1pPr>
          </a:lstStyle>
          <a:p>
            <a:pPr lvl="0"/>
            <a:r>
              <a:rPr lang="en-US" dirty="0"/>
              <a:t>#</a:t>
            </a:r>
          </a:p>
        </p:txBody>
      </p:sp>
      <p:sp>
        <p:nvSpPr>
          <p:cNvPr id="11" name="Text Placeholder 4"/>
          <p:cNvSpPr>
            <a:spLocks noGrp="1"/>
          </p:cNvSpPr>
          <p:nvPr>
            <p:ph type="body" sz="quarter" idx="12" hasCustomPrompt="1"/>
          </p:nvPr>
        </p:nvSpPr>
        <p:spPr>
          <a:xfrm>
            <a:off x="207963" y="61913"/>
            <a:ext cx="8714095" cy="284162"/>
          </a:xfrm>
        </p:spPr>
        <p:txBody>
          <a:bodyPr anchor="ctr">
            <a:noAutofit/>
          </a:bodyPr>
          <a:lstStyle>
            <a:lvl1pPr marL="0" indent="0" algn="r">
              <a:buNone/>
              <a:defRPr sz="1400" b="1" baseline="0">
                <a:solidFill>
                  <a:schemeClr val="bg1">
                    <a:lumMod val="50000"/>
                  </a:schemeClr>
                </a:solidFill>
              </a:defRPr>
            </a:lvl1pPr>
          </a:lstStyle>
          <a:p>
            <a:pPr lvl="0"/>
            <a:r>
              <a:rPr lang="en-US" dirty="0"/>
              <a:t>Click to enter chapter # and title</a:t>
            </a:r>
          </a:p>
        </p:txBody>
      </p:sp>
    </p:spTree>
    <p:extLst>
      <p:ext uri="{BB962C8B-B14F-4D97-AF65-F5344CB8AC3E}">
        <p14:creationId xmlns:p14="http://schemas.microsoft.com/office/powerpoint/2010/main" val="301666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9" name="Content Placeholder 8"/>
          <p:cNvSpPr>
            <a:spLocks noGrp="1"/>
          </p:cNvSpPr>
          <p:nvPr>
            <p:ph sz="quarter" idx="10"/>
          </p:nvPr>
        </p:nvSpPr>
        <p:spPr>
          <a:xfrm>
            <a:off x="3887391" y="457200"/>
            <a:ext cx="4629150" cy="5403851"/>
          </a:xfrm>
        </p:spPr>
        <p:txBody>
          <a:bodyPr anchor="t"/>
          <a:lstStyle>
            <a:lvl1pPr marL="0" indent="0" algn="l">
              <a:buNone/>
              <a:defRPr>
                <a:solidFill>
                  <a:schemeClr val="bg1"/>
                </a:solidFill>
              </a:defRPr>
            </a:lvl1pPr>
          </a:lstStyle>
          <a:p>
            <a:pPr lvl="0"/>
            <a:r>
              <a:rPr lang="en-US"/>
              <a:t>Edit Master text styles</a:t>
            </a:r>
          </a:p>
        </p:txBody>
      </p:sp>
      <p:sp>
        <p:nvSpPr>
          <p:cNvPr id="2" name="Title 1"/>
          <p:cNvSpPr>
            <a:spLocks noGrp="1"/>
          </p:cNvSpPr>
          <p:nvPr>
            <p:ph type="title" hasCustomPrompt="1"/>
          </p:nvPr>
        </p:nvSpPr>
        <p:spPr>
          <a:xfrm>
            <a:off x="629841" y="457200"/>
            <a:ext cx="2949178" cy="1600200"/>
          </a:xfrm>
          <a:solidFill>
            <a:srgbClr val="3D88A8"/>
          </a:solidFill>
          <a:ln w="19050">
            <a:solidFill>
              <a:srgbClr val="3D88A8"/>
            </a:solidFill>
          </a:ln>
        </p:spPr>
        <p:txBody>
          <a:bodyPr anchor="b">
            <a:normAutofit/>
          </a:bodyPr>
          <a:lstStyle>
            <a:lvl1pPr>
              <a:defRPr sz="2400" b="1" baseline="0">
                <a:solidFill>
                  <a:schemeClr val="bg1"/>
                </a:solidFill>
                <a:latin typeface="+mn-lt"/>
              </a:defRPr>
            </a:lvl1pPr>
          </a:lstStyle>
          <a:p>
            <a:r>
              <a:rPr lang="en-US" dirty="0"/>
              <a:t>Click to edit figure title</a:t>
            </a:r>
          </a:p>
        </p:txBody>
      </p:sp>
      <p:sp>
        <p:nvSpPr>
          <p:cNvPr id="4" name="Text Placeholder 3"/>
          <p:cNvSpPr>
            <a:spLocks noGrp="1"/>
          </p:cNvSpPr>
          <p:nvPr>
            <p:ph type="body" sz="half" idx="2" hasCustomPrompt="1"/>
          </p:nvPr>
        </p:nvSpPr>
        <p:spPr>
          <a:xfrm>
            <a:off x="629841" y="2057400"/>
            <a:ext cx="2949178" cy="3811588"/>
          </a:xfrm>
          <a:ln w="19050">
            <a:solidFill>
              <a:srgbClr val="3D88A8"/>
            </a:solidFill>
          </a:ln>
        </p:spPr>
        <p:txBody>
          <a:bodyPr/>
          <a:lstStyle>
            <a:lvl1pPr marL="0" indent="0">
              <a:lnSpc>
                <a:spcPct val="100000"/>
              </a:lnSpc>
              <a:spcBef>
                <a:spcPts val="0"/>
              </a:spcBef>
              <a:spcAft>
                <a:spcPts val="6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Caption</a:t>
            </a:r>
          </a:p>
        </p:txBody>
      </p:sp>
      <p:sp>
        <p:nvSpPr>
          <p:cNvPr id="6" name="Text Placeholder 4"/>
          <p:cNvSpPr>
            <a:spLocks noGrp="1"/>
          </p:cNvSpPr>
          <p:nvPr>
            <p:ph type="body" sz="quarter" idx="12" hasCustomPrompt="1"/>
          </p:nvPr>
        </p:nvSpPr>
        <p:spPr>
          <a:xfrm>
            <a:off x="207963" y="61913"/>
            <a:ext cx="8714095" cy="284162"/>
          </a:xfrm>
        </p:spPr>
        <p:txBody>
          <a:bodyPr anchor="ctr">
            <a:noAutofit/>
          </a:bodyPr>
          <a:lstStyle>
            <a:lvl1pPr marL="0" indent="0" algn="r">
              <a:buNone/>
              <a:defRPr sz="1400" b="1" baseline="0">
                <a:solidFill>
                  <a:schemeClr val="bg1">
                    <a:lumMod val="50000"/>
                  </a:schemeClr>
                </a:solidFill>
              </a:defRPr>
            </a:lvl1pPr>
          </a:lstStyle>
          <a:p>
            <a:pPr lvl="0"/>
            <a:r>
              <a:rPr lang="en-US" dirty="0"/>
              <a:t>Click to enter chapter # and title</a:t>
            </a:r>
          </a:p>
        </p:txBody>
      </p:sp>
    </p:spTree>
    <p:extLst>
      <p:ext uri="{BB962C8B-B14F-4D97-AF65-F5344CB8AC3E}">
        <p14:creationId xmlns:p14="http://schemas.microsoft.com/office/powerpoint/2010/main" val="2522371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orizontal Picture with Caption">
    <p:spTree>
      <p:nvGrpSpPr>
        <p:cNvPr id="1" name=""/>
        <p:cNvGrpSpPr/>
        <p:nvPr/>
      </p:nvGrpSpPr>
      <p:grpSpPr>
        <a:xfrm>
          <a:off x="0" y="0"/>
          <a:ext cx="0" cy="0"/>
          <a:chOff x="0" y="0"/>
          <a:chExt cx="0" cy="0"/>
        </a:xfrm>
      </p:grpSpPr>
      <p:sp>
        <p:nvSpPr>
          <p:cNvPr id="9" name="Content Placeholder 8"/>
          <p:cNvSpPr>
            <a:spLocks noGrp="1"/>
          </p:cNvSpPr>
          <p:nvPr>
            <p:ph sz="quarter" idx="10"/>
          </p:nvPr>
        </p:nvSpPr>
        <p:spPr>
          <a:xfrm>
            <a:off x="629841" y="457201"/>
            <a:ext cx="7886700" cy="3013968"/>
          </a:xfrm>
        </p:spPr>
        <p:txBody>
          <a:bodyPr anchor="t"/>
          <a:lstStyle>
            <a:lvl1pPr marL="0" indent="0" algn="l">
              <a:buNone/>
              <a:defRPr>
                <a:solidFill>
                  <a:schemeClr val="bg1"/>
                </a:solidFill>
              </a:defRPr>
            </a:lvl1pPr>
          </a:lstStyle>
          <a:p>
            <a:pPr lvl="0"/>
            <a:r>
              <a:rPr lang="en-US"/>
              <a:t>Edit Master text styles</a:t>
            </a:r>
          </a:p>
        </p:txBody>
      </p:sp>
      <p:sp>
        <p:nvSpPr>
          <p:cNvPr id="2" name="Title 1"/>
          <p:cNvSpPr>
            <a:spLocks noGrp="1"/>
          </p:cNvSpPr>
          <p:nvPr>
            <p:ph type="title" hasCustomPrompt="1"/>
          </p:nvPr>
        </p:nvSpPr>
        <p:spPr>
          <a:xfrm>
            <a:off x="629841" y="3586578"/>
            <a:ext cx="7886700" cy="772357"/>
          </a:xfrm>
          <a:solidFill>
            <a:srgbClr val="3D88A8"/>
          </a:solidFill>
          <a:ln w="19050">
            <a:solidFill>
              <a:srgbClr val="3D88A8"/>
            </a:solidFill>
          </a:ln>
        </p:spPr>
        <p:txBody>
          <a:bodyPr anchor="b">
            <a:normAutofit/>
          </a:bodyPr>
          <a:lstStyle>
            <a:lvl1pPr>
              <a:defRPr sz="2400" b="1" baseline="0">
                <a:solidFill>
                  <a:schemeClr val="bg1"/>
                </a:solidFill>
                <a:latin typeface="+mn-lt"/>
              </a:defRPr>
            </a:lvl1pPr>
          </a:lstStyle>
          <a:p>
            <a:r>
              <a:rPr lang="en-US" dirty="0"/>
              <a:t>Click to edit figure title</a:t>
            </a:r>
          </a:p>
        </p:txBody>
      </p:sp>
      <p:sp>
        <p:nvSpPr>
          <p:cNvPr id="4" name="Text Placeholder 3"/>
          <p:cNvSpPr>
            <a:spLocks noGrp="1"/>
          </p:cNvSpPr>
          <p:nvPr>
            <p:ph type="body" sz="half" idx="2" hasCustomPrompt="1"/>
          </p:nvPr>
        </p:nvSpPr>
        <p:spPr>
          <a:xfrm>
            <a:off x="629841" y="4358936"/>
            <a:ext cx="7886700" cy="1510052"/>
          </a:xfrm>
          <a:ln w="19050">
            <a:solidFill>
              <a:srgbClr val="3D88A8"/>
            </a:solidFill>
          </a:ln>
        </p:spPr>
        <p:txBody>
          <a:bodyPr/>
          <a:lstStyle>
            <a:lvl1pPr marL="0" indent="0">
              <a:lnSpc>
                <a:spcPct val="100000"/>
              </a:lnSpc>
              <a:spcBef>
                <a:spcPts val="0"/>
              </a:spcBef>
              <a:spcAft>
                <a:spcPts val="6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Caption</a:t>
            </a:r>
          </a:p>
        </p:txBody>
      </p:sp>
      <p:sp>
        <p:nvSpPr>
          <p:cNvPr id="6" name="Text Placeholder 4"/>
          <p:cNvSpPr>
            <a:spLocks noGrp="1"/>
          </p:cNvSpPr>
          <p:nvPr>
            <p:ph type="body" sz="quarter" idx="12" hasCustomPrompt="1"/>
          </p:nvPr>
        </p:nvSpPr>
        <p:spPr>
          <a:xfrm>
            <a:off x="207963" y="61913"/>
            <a:ext cx="8714095" cy="284162"/>
          </a:xfrm>
        </p:spPr>
        <p:txBody>
          <a:bodyPr anchor="ctr">
            <a:noAutofit/>
          </a:bodyPr>
          <a:lstStyle>
            <a:lvl1pPr marL="0" indent="0" algn="r">
              <a:buNone/>
              <a:defRPr sz="1400" b="1" baseline="0">
                <a:solidFill>
                  <a:schemeClr val="bg1">
                    <a:lumMod val="50000"/>
                  </a:schemeClr>
                </a:solidFill>
              </a:defRPr>
            </a:lvl1pPr>
          </a:lstStyle>
          <a:p>
            <a:pPr lvl="0"/>
            <a:r>
              <a:rPr lang="en-US" dirty="0"/>
              <a:t>Click to enter chapter # and title</a:t>
            </a:r>
          </a:p>
        </p:txBody>
      </p:sp>
    </p:spTree>
    <p:extLst>
      <p:ext uri="{BB962C8B-B14F-4D97-AF65-F5344CB8AC3E}">
        <p14:creationId xmlns:p14="http://schemas.microsoft.com/office/powerpoint/2010/main" val="4120928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xmlns="" id="{2A530860-5D58-5042-BB93-C7592BB8BF8A}"/>
              </a:ext>
            </a:extLst>
          </p:cNvPr>
          <p:cNvSpPr/>
          <p:nvPr userDrawn="1"/>
        </p:nvSpPr>
        <p:spPr>
          <a:xfrm>
            <a:off x="0" y="0"/>
            <a:ext cx="9144000" cy="6858000"/>
          </a:xfrm>
          <a:prstGeom prst="rect">
            <a:avLst/>
          </a:prstGeom>
          <a:solidFill>
            <a:srgbClr val="37265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15" name="Rectangle 14">
            <a:extLst>
              <a:ext uri="{FF2B5EF4-FFF2-40B4-BE49-F238E27FC236}">
                <a16:creationId xmlns:a16="http://schemas.microsoft.com/office/drawing/2014/main" xmlns="" id="{2A530860-5D58-5042-BB93-C7592BB8BF8A}"/>
              </a:ext>
            </a:extLst>
          </p:cNvPr>
          <p:cNvSpPr/>
          <p:nvPr userDrawn="1"/>
        </p:nvSpPr>
        <p:spPr>
          <a:xfrm>
            <a:off x="-1" y="1698820"/>
            <a:ext cx="6705601" cy="400110"/>
          </a:xfrm>
          <a:prstGeom prst="rect">
            <a:avLst/>
          </a:prstGeom>
          <a:solidFill>
            <a:srgbClr val="6D5B9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3" name="Subtitle 2"/>
          <p:cNvSpPr>
            <a:spLocks noGrp="1"/>
          </p:cNvSpPr>
          <p:nvPr>
            <p:ph type="subTitle" idx="1" hasCustomPrompt="1"/>
          </p:nvPr>
        </p:nvSpPr>
        <p:spPr>
          <a:xfrm>
            <a:off x="308113" y="2228296"/>
            <a:ext cx="6858000" cy="914400"/>
          </a:xfrm>
        </p:spPr>
        <p:txBody>
          <a:bodyPr>
            <a:normAutofit/>
          </a:bodyPr>
          <a:lstStyle>
            <a:lvl1pPr marL="0" indent="0" algn="l">
              <a:lnSpc>
                <a:spcPct val="100000"/>
              </a:lnSpc>
              <a:spcBef>
                <a:spcPts val="0"/>
              </a:spcBef>
              <a:spcAft>
                <a:spcPts val="0"/>
              </a:spcAft>
              <a:buNone/>
              <a:defRPr sz="1400" baseline="0">
                <a:solidFill>
                  <a:schemeClr val="bg1"/>
                </a:solidFill>
                <a:latin typeface="+mn-lt"/>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chapter citation</a:t>
            </a:r>
          </a:p>
        </p:txBody>
      </p:sp>
      <p:sp>
        <p:nvSpPr>
          <p:cNvPr id="9" name="Rectangle 8">
            <a:extLst>
              <a:ext uri="{FF2B5EF4-FFF2-40B4-BE49-F238E27FC236}">
                <a16:creationId xmlns:a16="http://schemas.microsoft.com/office/drawing/2014/main" xmlns="" id="{ADF11DD2-1B42-084E-8B88-DBD82F4A97D4}"/>
              </a:ext>
            </a:extLst>
          </p:cNvPr>
          <p:cNvSpPr/>
          <p:nvPr userDrawn="1"/>
        </p:nvSpPr>
        <p:spPr>
          <a:xfrm>
            <a:off x="308113" y="1698820"/>
            <a:ext cx="6397487" cy="400110"/>
          </a:xfrm>
          <a:prstGeom prst="rect">
            <a:avLst/>
          </a:prstGeom>
        </p:spPr>
        <p:txBody>
          <a:bodyPr wrap="square">
            <a:spAutoFit/>
          </a:bodyPr>
          <a:lstStyle/>
          <a:p>
            <a:r>
              <a:rPr lang="en-US" sz="2000" b="1" i="0" dirty="0">
                <a:solidFill>
                  <a:schemeClr val="bg1"/>
                </a:solidFill>
                <a:effectLst/>
                <a:latin typeface="Calibri" panose="020F0502020204030204" pitchFamily="34" charset="0"/>
                <a:cs typeface="Calibri" panose="020F0502020204030204" pitchFamily="34" charset="0"/>
              </a:rPr>
              <a:t>Recommended</a:t>
            </a:r>
            <a:r>
              <a:rPr lang="en-US" sz="2000" b="1" i="0" baseline="0" dirty="0">
                <a:solidFill>
                  <a:schemeClr val="bg1"/>
                </a:solidFill>
                <a:effectLst/>
                <a:latin typeface="Calibri" panose="020F0502020204030204" pitchFamily="34" charset="0"/>
                <a:cs typeface="Calibri" panose="020F0502020204030204" pitchFamily="34" charset="0"/>
              </a:rPr>
              <a:t> chapter citation</a:t>
            </a:r>
            <a:endParaRPr lang="en-US" sz="2000" b="1" i="0" dirty="0">
              <a:solidFill>
                <a:schemeClr val="bg1"/>
              </a:solidFill>
              <a:latin typeface="Calibri" panose="020F0502020204030204" pitchFamily="34" charset="0"/>
              <a:cs typeface="Calibri" panose="020F0502020204030204" pitchFamily="34" charset="0"/>
            </a:endParaRPr>
          </a:p>
        </p:txBody>
      </p:sp>
      <p:sp>
        <p:nvSpPr>
          <p:cNvPr id="10" name="Subtitle 2"/>
          <p:cNvSpPr txBox="1">
            <a:spLocks/>
          </p:cNvSpPr>
          <p:nvPr userDrawn="1"/>
        </p:nvSpPr>
        <p:spPr>
          <a:xfrm>
            <a:off x="308112" y="4173746"/>
            <a:ext cx="6858000" cy="98542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bg1"/>
                </a:solidFill>
                <a:latin typeface="Calibri" panose="020F0502020204030204" pitchFamily="34" charset="0"/>
                <a:ea typeface="+mn-ea"/>
                <a:cs typeface="Calibri" panose="020F050202020403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
        <p:nvSpPr>
          <p:cNvPr id="17" name="Rectangle 16">
            <a:extLst>
              <a:ext uri="{FF2B5EF4-FFF2-40B4-BE49-F238E27FC236}">
                <a16:creationId xmlns:a16="http://schemas.microsoft.com/office/drawing/2014/main" xmlns="" id="{2A530860-5D58-5042-BB93-C7592BB8BF8A}"/>
              </a:ext>
            </a:extLst>
          </p:cNvPr>
          <p:cNvSpPr/>
          <p:nvPr userDrawn="1"/>
        </p:nvSpPr>
        <p:spPr>
          <a:xfrm>
            <a:off x="0" y="3660963"/>
            <a:ext cx="6705601" cy="400110"/>
          </a:xfrm>
          <a:prstGeom prst="rect">
            <a:avLst/>
          </a:prstGeom>
          <a:solidFill>
            <a:srgbClr val="6D5B9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14" name="Rectangle 13">
            <a:extLst>
              <a:ext uri="{FF2B5EF4-FFF2-40B4-BE49-F238E27FC236}">
                <a16:creationId xmlns:a16="http://schemas.microsoft.com/office/drawing/2014/main" xmlns="" id="{ADF11DD2-1B42-084E-8B88-DBD82F4A97D4}"/>
              </a:ext>
            </a:extLst>
          </p:cNvPr>
          <p:cNvSpPr/>
          <p:nvPr userDrawn="1"/>
        </p:nvSpPr>
        <p:spPr>
          <a:xfrm>
            <a:off x="308112" y="3644270"/>
            <a:ext cx="6397487" cy="400110"/>
          </a:xfrm>
          <a:prstGeom prst="rect">
            <a:avLst/>
          </a:prstGeom>
        </p:spPr>
        <p:txBody>
          <a:bodyPr wrap="square">
            <a:spAutoFit/>
          </a:bodyPr>
          <a:lstStyle/>
          <a:p>
            <a:r>
              <a:rPr lang="en-US" sz="2000" b="1" i="0" dirty="0">
                <a:solidFill>
                  <a:schemeClr val="bg1"/>
                </a:solidFill>
                <a:effectLst/>
                <a:latin typeface="Calibri" panose="020F0502020204030204" pitchFamily="34" charset="0"/>
                <a:cs typeface="Calibri" panose="020F0502020204030204" pitchFamily="34" charset="0"/>
              </a:rPr>
              <a:t>Read the full chapter</a:t>
            </a:r>
            <a:endParaRPr lang="en-US" sz="2000" b="1" i="0" dirty="0">
              <a:solidFill>
                <a:schemeClr val="bg1"/>
              </a:solidFill>
              <a:latin typeface="Calibri" panose="020F0502020204030204" pitchFamily="34" charset="0"/>
              <a:cs typeface="Calibri" panose="020F0502020204030204" pitchFamily="34" charset="0"/>
            </a:endParaRPr>
          </a:p>
        </p:txBody>
      </p:sp>
      <p:sp>
        <p:nvSpPr>
          <p:cNvPr id="2" name="TextBox 1"/>
          <p:cNvSpPr txBox="1"/>
          <p:nvPr userDrawn="1"/>
        </p:nvSpPr>
        <p:spPr>
          <a:xfrm>
            <a:off x="1500898" y="5811560"/>
            <a:ext cx="6249879" cy="707886"/>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b="0" dirty="0">
                <a:solidFill>
                  <a:schemeClr val="bg1"/>
                </a:solidFill>
              </a:rPr>
              <a:t>nca2018.globalchange.gov</a:t>
            </a:r>
          </a:p>
        </p:txBody>
      </p:sp>
      <p:sp>
        <p:nvSpPr>
          <p:cNvPr id="6" name="Text Placeholder 5"/>
          <p:cNvSpPr>
            <a:spLocks noGrp="1"/>
          </p:cNvSpPr>
          <p:nvPr>
            <p:ph type="body" sz="quarter" idx="10" hasCustomPrompt="1"/>
          </p:nvPr>
        </p:nvSpPr>
        <p:spPr>
          <a:xfrm>
            <a:off x="308113" y="4199572"/>
            <a:ext cx="6858000" cy="914400"/>
          </a:xfrm>
        </p:spPr>
        <p:txBody>
          <a:bodyPr>
            <a:normAutofit/>
          </a:bodyPr>
          <a:lstStyle>
            <a:lvl1pPr marL="0" indent="0">
              <a:buNone/>
              <a:defRPr sz="1800" baseline="0">
                <a:solidFill>
                  <a:schemeClr val="bg1"/>
                </a:solidFill>
              </a:defRPr>
            </a:lvl1pPr>
          </a:lstStyle>
          <a:p>
            <a:r>
              <a:rPr lang="en-US" dirty="0"/>
              <a:t>Click to edit chapter </a:t>
            </a:r>
            <a:r>
              <a:rPr lang="en-US" dirty="0" err="1"/>
              <a:t>url</a:t>
            </a:r>
            <a:endParaRPr lang="en-US" dirty="0"/>
          </a:p>
        </p:txBody>
      </p:sp>
      <p:pic>
        <p:nvPicPr>
          <p:cNvPr id="16" name="Picture 15">
            <a:extLst>
              <a:ext uri="{FF2B5EF4-FFF2-40B4-BE49-F238E27FC236}">
                <a16:creationId xmlns:a16="http://schemas.microsoft.com/office/drawing/2014/main" xmlns="" id="{0618150B-E1DF-2F46-98D9-E8DB8E677D4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87625" y="911861"/>
            <a:ext cx="1841223" cy="345537"/>
          </a:xfrm>
          <a:prstGeom prst="rect">
            <a:avLst/>
          </a:prstGeom>
        </p:spPr>
      </p:pic>
    </p:spTree>
    <p:extLst>
      <p:ext uri="{BB962C8B-B14F-4D97-AF65-F5344CB8AC3E}">
        <p14:creationId xmlns:p14="http://schemas.microsoft.com/office/powerpoint/2010/main" val="3409394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xmlns="" id="{91BE2127-7CC2-774A-88FB-31EA0CC0EB5D}"/>
              </a:ext>
            </a:extLst>
          </p:cNvPr>
          <p:cNvSpPr/>
          <p:nvPr userDrawn="1"/>
        </p:nvSpPr>
        <p:spPr>
          <a:xfrm>
            <a:off x="1858781" y="6483318"/>
            <a:ext cx="5426439" cy="400110"/>
          </a:xfrm>
          <a:prstGeom prst="rect">
            <a:avLst/>
          </a:prstGeom>
        </p:spPr>
        <p:txBody>
          <a:bodyPr wrap="square">
            <a:spAutoFit/>
          </a:bodyPr>
          <a:lstStyle/>
          <a:p>
            <a:pPr algn="ctr"/>
            <a:r>
              <a:rPr lang="en-US" sz="1000" dirty="0">
                <a:solidFill>
                  <a:schemeClr val="bg1">
                    <a:lumMod val="50000"/>
                  </a:schemeClr>
                </a:solidFill>
              </a:rPr>
              <a:t>Fourth National Climate Assessment, Vol II — Impacts, Risks, and Adaptation in the United States</a:t>
            </a:r>
          </a:p>
          <a:p>
            <a:pPr algn="ctr"/>
            <a:r>
              <a:rPr lang="en-US" sz="1000" dirty="0">
                <a:solidFill>
                  <a:schemeClr val="bg1">
                    <a:lumMod val="50000"/>
                  </a:schemeClr>
                </a:solidFill>
              </a:rPr>
              <a:t>nca2018.globalchange.gov</a:t>
            </a:r>
          </a:p>
        </p:txBody>
      </p:sp>
      <p:pic>
        <p:nvPicPr>
          <p:cNvPr id="9" name="Picture 8">
            <a:extLst>
              <a:ext uri="{FF2B5EF4-FFF2-40B4-BE49-F238E27FC236}">
                <a16:creationId xmlns:a16="http://schemas.microsoft.com/office/drawing/2014/main" xmlns="" id="{43EB4777-35ED-D34B-846A-89930A4D8824}"/>
              </a:ext>
            </a:extLst>
          </p:cNvPr>
          <p:cNvPicPr>
            <a:picLocks noChangeAspect="1"/>
          </p:cNvPicPr>
          <p:nvPr userDrawn="1"/>
        </p:nvPicPr>
        <p:blipFill>
          <a:blip r:embed="rId10" cstate="screen">
            <a:extLst>
              <a:ext uri="{28A0092B-C50C-407E-A947-70E740481C1C}">
                <a14:useLocalDpi xmlns:a14="http://schemas.microsoft.com/office/drawing/2010/main"/>
              </a:ext>
            </a:extLst>
          </a:blip>
          <a:stretch>
            <a:fillRect/>
          </a:stretch>
        </p:blipFill>
        <p:spPr>
          <a:xfrm>
            <a:off x="133170" y="6492874"/>
            <a:ext cx="1356610" cy="308320"/>
          </a:xfrm>
          <a:prstGeom prst="rect">
            <a:avLst/>
          </a:prstGeom>
        </p:spPr>
      </p:pic>
      <p:sp>
        <p:nvSpPr>
          <p:cNvPr id="10" name="Shape 14">
            <a:extLst>
              <a:ext uri="{FF2B5EF4-FFF2-40B4-BE49-F238E27FC236}">
                <a16:creationId xmlns:a16="http://schemas.microsoft.com/office/drawing/2014/main" xmlns="" id="{6DB39B50-A37F-8D49-8561-48BB1F8AA68E}"/>
              </a:ext>
            </a:extLst>
          </p:cNvPr>
          <p:cNvSpPr txBox="1"/>
          <p:nvPr userDrawn="1"/>
        </p:nvSpPr>
        <p:spPr>
          <a:xfrm>
            <a:off x="7337686" y="6543675"/>
            <a:ext cx="1745990" cy="244474"/>
          </a:xfrm>
          <a:prstGeom prst="rect">
            <a:avLst/>
          </a:prstGeom>
          <a:noFill/>
          <a:ln>
            <a:noFill/>
          </a:ln>
        </p:spPr>
        <p:txBody>
          <a:bodyPr lIns="91425" tIns="45700" rIns="91425" bIns="45700" anchor="t"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baseline="0">
                <a:solidFill>
                  <a:schemeClr val="bg1">
                    <a:lumMod val="65000"/>
                  </a:schemeClr>
                </a:solidFill>
                <a:latin typeface="Calibri"/>
                <a:ea typeface="Calibri"/>
                <a:cs typeface="Calibri"/>
                <a:sym typeface="Calibri"/>
              </a:rPr>
              <a:t>‹#›</a:t>
            </a:fld>
            <a:endParaRPr lang="en-US" sz="1200" b="0" i="0" u="none" strike="noStrike" cap="none" baseline="0" dirty="0">
              <a:solidFill>
                <a:schemeClr val="bg1">
                  <a:lumMod val="65000"/>
                </a:schemeClr>
              </a:solidFill>
              <a:latin typeface="Calibri"/>
              <a:ea typeface="Calibri"/>
              <a:cs typeface="Calibri"/>
              <a:sym typeface="Calibri"/>
            </a:endParaRPr>
          </a:p>
        </p:txBody>
      </p:sp>
    </p:spTree>
    <p:extLst>
      <p:ext uri="{BB962C8B-B14F-4D97-AF65-F5344CB8AC3E}">
        <p14:creationId xmlns:p14="http://schemas.microsoft.com/office/powerpoint/2010/main" val="3187566361"/>
      </p:ext>
    </p:extLst>
  </p:cSld>
  <p:clrMap bg1="lt1" tx1="dk1" bg2="lt2" tx2="dk2" accent1="accent1" accent2="accent2" accent3="accent3" accent4="accent4" accent5="accent5" accent6="accent6" hlink="hlink" folHlink="folHlink"/>
  <p:sldLayoutIdLst>
    <p:sldLayoutId id="2147483682" r:id="rId1"/>
    <p:sldLayoutId id="2147483677" r:id="rId2"/>
    <p:sldLayoutId id="2147483678" r:id="rId3"/>
    <p:sldLayoutId id="2147483680" r:id="rId4"/>
    <p:sldLayoutId id="2147483664" r:id="rId5"/>
    <p:sldLayoutId id="2147483669" r:id="rId6"/>
    <p:sldLayoutId id="2147483675" r:id="rId7"/>
    <p:sldLayoutId id="2147483679"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doi.org/10.7930/NCA4.2018.CH3" TargetMode="External"/><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www.ncdc.noaa.gov/billions/events/US/1980-2017"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dx.doi.org/10.1111/gwat.12306" TargetMode="External"/><Relationship Id="rId4" Type="http://schemas.openxmlformats.org/officeDocument/2006/relationships/hyperlink" Target="http://dx.doi.org/10.1016/j.jhydrol.2013.06.037"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www.usbr.gov/lc/region/programs/crbstudy/finalreport/studyrpt.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a:p>
        </p:txBody>
      </p:sp>
      <p:sp>
        <p:nvSpPr>
          <p:cNvPr id="3" name="Text Placeholder 2"/>
          <p:cNvSpPr>
            <a:spLocks noGrp="1"/>
          </p:cNvSpPr>
          <p:nvPr>
            <p:ph type="body" sz="quarter" idx="15"/>
          </p:nvPr>
        </p:nvSpPr>
        <p:spPr/>
        <p:txBody>
          <a:bodyPr/>
          <a:lstStyle/>
          <a:p>
            <a:r>
              <a:rPr lang="en-US" dirty="0"/>
              <a:t>Chapter 3 | Water</a:t>
            </a:r>
          </a:p>
        </p:txBody>
      </p:sp>
    </p:spTree>
    <p:extLst>
      <p:ext uri="{BB962C8B-B14F-4D97-AF65-F5344CB8AC3E}">
        <p14:creationId xmlns:p14="http://schemas.microsoft.com/office/powerpoint/2010/main" val="325204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xmlns="" id="{6FC568E5-EAB0-D049-9489-673801E1B7D4}"/>
              </a:ext>
            </a:extLst>
          </p:cNvPr>
          <p:cNvSpPr>
            <a:spLocks noGrp="1"/>
          </p:cNvSpPr>
          <p:nvPr>
            <p:ph type="subTitle" idx="1"/>
          </p:nvPr>
        </p:nvSpPr>
        <p:spPr/>
        <p:txBody>
          <a:bodyPr>
            <a:normAutofit fontScale="92500" lnSpcReduction="20000"/>
          </a:bodyPr>
          <a:lstStyle/>
          <a:p>
            <a:r>
              <a:rPr lang="en-US" b="1" dirty="0" err="1"/>
              <a:t>Lall</a:t>
            </a:r>
            <a:r>
              <a:rPr lang="en-US" dirty="0"/>
              <a:t>, U., T. Johnson, P. </a:t>
            </a:r>
            <a:r>
              <a:rPr lang="en-US" dirty="0" err="1"/>
              <a:t>Colohan</a:t>
            </a:r>
            <a:r>
              <a:rPr lang="en-US" dirty="0"/>
              <a:t>, A. </a:t>
            </a:r>
            <a:r>
              <a:rPr lang="en-US" dirty="0" err="1"/>
              <a:t>Aghakouchak</a:t>
            </a:r>
            <a:r>
              <a:rPr lang="en-US" dirty="0"/>
              <a:t>, C. Brown, G. McCabe, R. </a:t>
            </a:r>
            <a:r>
              <a:rPr lang="en-US" dirty="0" err="1"/>
              <a:t>Pulwarty</a:t>
            </a:r>
            <a:r>
              <a:rPr lang="en-US" dirty="0"/>
              <a:t>, and A. </a:t>
            </a:r>
            <a:r>
              <a:rPr lang="en-US" dirty="0" err="1"/>
              <a:t>Sankarasubramanian</a:t>
            </a:r>
            <a:r>
              <a:rPr lang="en-US" dirty="0"/>
              <a:t>, 2018: Water. In </a:t>
            </a:r>
            <a:r>
              <a:rPr lang="en-US" i="1" dirty="0"/>
              <a:t>Impacts, Risks, and Adaptation in the United States: Fourth National Climate Assessment, Volume II</a:t>
            </a:r>
            <a:r>
              <a:rPr lang="en-US" dirty="0"/>
              <a:t> [</a:t>
            </a:r>
            <a:r>
              <a:rPr lang="en-US" dirty="0" err="1"/>
              <a:t>Reidmiller</a:t>
            </a:r>
            <a:r>
              <a:rPr lang="en-US" dirty="0"/>
              <a:t>, D.R., C.W. Avery, D.R. Easterling, K.E. Kunkel, K.L.M. Lewis, T.K. </a:t>
            </a:r>
            <a:r>
              <a:rPr lang="en-US" dirty="0" err="1"/>
              <a:t>Maycock</a:t>
            </a:r>
            <a:r>
              <a:rPr lang="en-US" dirty="0"/>
              <a:t>, and B.C. Stewart (eds.)]. U.S. Global Change Research Program, Washington, DC</a:t>
            </a:r>
            <a:r>
              <a:rPr lang="en-US"/>
              <a:t>, USA. </a:t>
            </a:r>
            <a:r>
              <a:rPr lang="en-US" dirty="0" err="1"/>
              <a:t>doi</a:t>
            </a:r>
            <a:r>
              <a:rPr lang="en-US" dirty="0"/>
              <a:t>: </a:t>
            </a:r>
            <a:r>
              <a:rPr lang="en-US" u="sng" dirty="0">
                <a:hlinkClick r:id="rId3"/>
              </a:rPr>
              <a:t>10.7930/NCA4.2018.CH3</a:t>
            </a:r>
            <a:endParaRPr lang="en-US" dirty="0"/>
          </a:p>
        </p:txBody>
      </p:sp>
      <p:sp>
        <p:nvSpPr>
          <p:cNvPr id="3" name="Text Placeholder 2">
            <a:extLst>
              <a:ext uri="{FF2B5EF4-FFF2-40B4-BE49-F238E27FC236}">
                <a16:creationId xmlns:a16="http://schemas.microsoft.com/office/drawing/2014/main" xmlns="" id="{D50AE8C6-B8C5-3B42-A963-402578C31B64}"/>
              </a:ext>
            </a:extLst>
          </p:cNvPr>
          <p:cNvSpPr>
            <a:spLocks noGrp="1"/>
          </p:cNvSpPr>
          <p:nvPr>
            <p:ph type="body" sz="quarter" idx="10"/>
          </p:nvPr>
        </p:nvSpPr>
        <p:spPr/>
        <p:txBody>
          <a:bodyPr/>
          <a:lstStyle/>
          <a:p>
            <a:r>
              <a:rPr lang="en-US" dirty="0"/>
              <a:t>https://nca2018.globalchange.gov/chapter/water</a:t>
            </a:r>
          </a:p>
        </p:txBody>
      </p:sp>
    </p:spTree>
    <p:extLst>
      <p:ext uri="{BB962C8B-B14F-4D97-AF65-F5344CB8AC3E}">
        <p14:creationId xmlns:p14="http://schemas.microsoft.com/office/powerpoint/2010/main" val="4013851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F68D2249-4A9B-0D42-B282-88BA05D795A7}"/>
              </a:ext>
            </a:extLst>
          </p:cNvPr>
          <p:cNvSpPr>
            <a:spLocks noGrp="1"/>
          </p:cNvSpPr>
          <p:nvPr>
            <p:ph type="body" sz="quarter" idx="10"/>
          </p:nvPr>
        </p:nvSpPr>
        <p:spPr/>
        <p:txBody>
          <a:bodyPr/>
          <a:lstStyle/>
          <a:p>
            <a:r>
              <a:rPr lang="en-US" dirty="0"/>
              <a:t>Key Message #1</a:t>
            </a:r>
          </a:p>
        </p:txBody>
      </p:sp>
      <p:sp>
        <p:nvSpPr>
          <p:cNvPr id="3" name="Text Placeholder 2">
            <a:extLst>
              <a:ext uri="{FF2B5EF4-FFF2-40B4-BE49-F238E27FC236}">
                <a16:creationId xmlns:a16="http://schemas.microsoft.com/office/drawing/2014/main" xmlns="" id="{517456FB-53F3-3B42-AA4C-27CFBECCDFBB}"/>
              </a:ext>
            </a:extLst>
          </p:cNvPr>
          <p:cNvSpPr>
            <a:spLocks noGrp="1"/>
          </p:cNvSpPr>
          <p:nvPr>
            <p:ph type="body" sz="quarter" idx="11"/>
          </p:nvPr>
        </p:nvSpPr>
        <p:spPr/>
        <p:txBody>
          <a:bodyPr/>
          <a:lstStyle/>
          <a:p>
            <a:r>
              <a:rPr lang="en-US" dirty="0"/>
              <a:t>3</a:t>
            </a:r>
          </a:p>
        </p:txBody>
      </p:sp>
      <p:sp>
        <p:nvSpPr>
          <p:cNvPr id="4" name="Text Placeholder 3">
            <a:extLst>
              <a:ext uri="{FF2B5EF4-FFF2-40B4-BE49-F238E27FC236}">
                <a16:creationId xmlns:a16="http://schemas.microsoft.com/office/drawing/2014/main" xmlns="" id="{B06BD7D2-280F-1A49-BE74-BE8D3D45C5B5}"/>
              </a:ext>
            </a:extLst>
          </p:cNvPr>
          <p:cNvSpPr>
            <a:spLocks noGrp="1"/>
          </p:cNvSpPr>
          <p:nvPr>
            <p:ph type="body" sz="quarter" idx="12"/>
          </p:nvPr>
        </p:nvSpPr>
        <p:spPr/>
        <p:txBody>
          <a:bodyPr/>
          <a:lstStyle/>
          <a:p>
            <a:r>
              <a:rPr lang="en-US" dirty="0"/>
              <a:t>Ch. 3 | Water</a:t>
            </a:r>
          </a:p>
        </p:txBody>
      </p:sp>
      <p:sp>
        <p:nvSpPr>
          <p:cNvPr id="5" name="Content Placeholder 4">
            <a:extLst>
              <a:ext uri="{FF2B5EF4-FFF2-40B4-BE49-F238E27FC236}">
                <a16:creationId xmlns:a16="http://schemas.microsoft.com/office/drawing/2014/main" xmlns="" id="{A8549770-0508-D34D-8368-46B8FA348F13}"/>
              </a:ext>
            </a:extLst>
          </p:cNvPr>
          <p:cNvSpPr>
            <a:spLocks noGrp="1"/>
          </p:cNvSpPr>
          <p:nvPr>
            <p:ph idx="13"/>
          </p:nvPr>
        </p:nvSpPr>
        <p:spPr/>
        <p:txBody>
          <a:bodyPr>
            <a:normAutofit/>
          </a:bodyPr>
          <a:lstStyle/>
          <a:p>
            <a:r>
              <a:rPr lang="en-US" dirty="0"/>
              <a:t>Significant changes in water quantity and quality are evident across the country. These changes, which are expected to persist, present an ongoing risk to coupled human and natural systems and related ecosystem services. Variable precipitation and rising temperature are intensifying droughts, increasing heavy downpours, and reducing snowpack. Reduced snow-to-rain ratios are leading to significant differences between the timing of water supply and demand. Groundwater depletion is exacerbating drought risk. Surface water quality is declining as water temperature increases and more frequent high-intensity rainfall events mobilize pollutants such as sediments and nutrients.</a:t>
            </a:r>
          </a:p>
          <a:p>
            <a:endParaRPr lang="en-US" dirty="0"/>
          </a:p>
        </p:txBody>
      </p:sp>
      <p:sp>
        <p:nvSpPr>
          <p:cNvPr id="6" name="Text Placeholder 5">
            <a:extLst>
              <a:ext uri="{FF2B5EF4-FFF2-40B4-BE49-F238E27FC236}">
                <a16:creationId xmlns:a16="http://schemas.microsoft.com/office/drawing/2014/main" xmlns="" id="{6557B333-1C80-6448-A10A-DFB11D187929}"/>
              </a:ext>
            </a:extLst>
          </p:cNvPr>
          <p:cNvSpPr>
            <a:spLocks noGrp="1"/>
          </p:cNvSpPr>
          <p:nvPr>
            <p:ph type="body" sz="quarter" idx="14"/>
          </p:nvPr>
        </p:nvSpPr>
        <p:spPr/>
        <p:txBody>
          <a:bodyPr/>
          <a:lstStyle/>
          <a:p>
            <a:r>
              <a:rPr lang="en-US" dirty="0"/>
              <a:t>Changes in Water Quantity and Quality</a:t>
            </a:r>
          </a:p>
        </p:txBody>
      </p:sp>
    </p:spTree>
    <p:extLst>
      <p:ext uri="{BB962C8B-B14F-4D97-AF65-F5344CB8AC3E}">
        <p14:creationId xmlns:p14="http://schemas.microsoft.com/office/powerpoint/2010/main" val="394394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CA89C0CC-17BD-504B-A122-66639327E9BA}"/>
              </a:ext>
            </a:extLst>
          </p:cNvPr>
          <p:cNvSpPr>
            <a:spLocks noGrp="1"/>
          </p:cNvSpPr>
          <p:nvPr>
            <p:ph type="body" sz="quarter" idx="10"/>
          </p:nvPr>
        </p:nvSpPr>
        <p:spPr/>
        <p:txBody>
          <a:bodyPr/>
          <a:lstStyle/>
          <a:p>
            <a:r>
              <a:rPr lang="en-US" dirty="0"/>
              <a:t>Key Message #2</a:t>
            </a:r>
          </a:p>
        </p:txBody>
      </p:sp>
      <p:sp>
        <p:nvSpPr>
          <p:cNvPr id="3" name="Text Placeholder 2">
            <a:extLst>
              <a:ext uri="{FF2B5EF4-FFF2-40B4-BE49-F238E27FC236}">
                <a16:creationId xmlns:a16="http://schemas.microsoft.com/office/drawing/2014/main" xmlns="" id="{F04BD45D-3F29-2447-8705-13E948DDA812}"/>
              </a:ext>
            </a:extLst>
          </p:cNvPr>
          <p:cNvSpPr>
            <a:spLocks noGrp="1"/>
          </p:cNvSpPr>
          <p:nvPr>
            <p:ph type="body" sz="quarter" idx="11"/>
          </p:nvPr>
        </p:nvSpPr>
        <p:spPr/>
        <p:txBody>
          <a:bodyPr>
            <a:normAutofit/>
          </a:bodyPr>
          <a:lstStyle/>
          <a:p>
            <a:r>
              <a:rPr lang="en-US" dirty="0"/>
              <a:t>3</a:t>
            </a:r>
          </a:p>
        </p:txBody>
      </p:sp>
      <p:sp>
        <p:nvSpPr>
          <p:cNvPr id="4" name="Text Placeholder 3">
            <a:extLst>
              <a:ext uri="{FF2B5EF4-FFF2-40B4-BE49-F238E27FC236}">
                <a16:creationId xmlns:a16="http://schemas.microsoft.com/office/drawing/2014/main" xmlns="" id="{529A41FD-B8ED-8442-9F5D-CA608746BC3E}"/>
              </a:ext>
            </a:extLst>
          </p:cNvPr>
          <p:cNvSpPr>
            <a:spLocks noGrp="1"/>
          </p:cNvSpPr>
          <p:nvPr>
            <p:ph type="body" sz="quarter" idx="12"/>
          </p:nvPr>
        </p:nvSpPr>
        <p:spPr/>
        <p:txBody>
          <a:bodyPr/>
          <a:lstStyle/>
          <a:p>
            <a:r>
              <a:rPr lang="en-US" dirty="0"/>
              <a:t>Ch. 3 | Water</a:t>
            </a:r>
          </a:p>
        </p:txBody>
      </p:sp>
      <p:sp>
        <p:nvSpPr>
          <p:cNvPr id="5" name="Content Placeholder 4">
            <a:extLst>
              <a:ext uri="{FF2B5EF4-FFF2-40B4-BE49-F238E27FC236}">
                <a16:creationId xmlns:a16="http://schemas.microsoft.com/office/drawing/2014/main" xmlns="" id="{5EB8CC15-8FB1-2545-851E-0CE24D6C077D}"/>
              </a:ext>
            </a:extLst>
          </p:cNvPr>
          <p:cNvSpPr>
            <a:spLocks noGrp="1"/>
          </p:cNvSpPr>
          <p:nvPr>
            <p:ph idx="13"/>
          </p:nvPr>
        </p:nvSpPr>
        <p:spPr/>
        <p:txBody>
          <a:bodyPr>
            <a:normAutofit/>
          </a:bodyPr>
          <a:lstStyle/>
          <a:p>
            <a:r>
              <a:rPr lang="en-US" dirty="0"/>
              <a:t>Deteriorating water infrastructure compounds the climate risk faced by society. Extreme precipitation events are projected to increase in a warming climate and may lead to more severe floods and greater risk of infrastructure failure in some regions. Infrastructure design, operation, financing principles, and regulatory standards typically do not account for a changing climate. Current risk management does not typically consider the impact of compound extremes (co-occurrence of multiple events) and the risk of cascading infrastructure failure.</a:t>
            </a:r>
          </a:p>
          <a:p>
            <a:endParaRPr lang="en-US" dirty="0"/>
          </a:p>
        </p:txBody>
      </p:sp>
      <p:sp>
        <p:nvSpPr>
          <p:cNvPr id="6" name="Text Placeholder 5">
            <a:extLst>
              <a:ext uri="{FF2B5EF4-FFF2-40B4-BE49-F238E27FC236}">
                <a16:creationId xmlns:a16="http://schemas.microsoft.com/office/drawing/2014/main" xmlns="" id="{42EA143F-6268-D042-9453-FA84FDBF1E56}"/>
              </a:ext>
            </a:extLst>
          </p:cNvPr>
          <p:cNvSpPr>
            <a:spLocks noGrp="1"/>
          </p:cNvSpPr>
          <p:nvPr>
            <p:ph type="body" sz="quarter" idx="14"/>
          </p:nvPr>
        </p:nvSpPr>
        <p:spPr/>
        <p:txBody>
          <a:bodyPr/>
          <a:lstStyle/>
          <a:p>
            <a:r>
              <a:rPr lang="en-US" dirty="0"/>
              <a:t>Deteriorating Water Infrastructure at Risk</a:t>
            </a:r>
          </a:p>
        </p:txBody>
      </p:sp>
    </p:spTree>
    <p:extLst>
      <p:ext uri="{BB962C8B-B14F-4D97-AF65-F5344CB8AC3E}">
        <p14:creationId xmlns:p14="http://schemas.microsoft.com/office/powerpoint/2010/main" val="1186620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B25DA7C3-4374-B746-8B91-CAFFF8F5D468}"/>
              </a:ext>
            </a:extLst>
          </p:cNvPr>
          <p:cNvSpPr>
            <a:spLocks noGrp="1"/>
          </p:cNvSpPr>
          <p:nvPr>
            <p:ph type="body" sz="quarter" idx="10"/>
          </p:nvPr>
        </p:nvSpPr>
        <p:spPr/>
        <p:txBody>
          <a:bodyPr/>
          <a:lstStyle/>
          <a:p>
            <a:r>
              <a:rPr lang="en-US" dirty="0"/>
              <a:t>Key Message #3</a:t>
            </a:r>
          </a:p>
        </p:txBody>
      </p:sp>
      <p:sp>
        <p:nvSpPr>
          <p:cNvPr id="3" name="Text Placeholder 2">
            <a:extLst>
              <a:ext uri="{FF2B5EF4-FFF2-40B4-BE49-F238E27FC236}">
                <a16:creationId xmlns:a16="http://schemas.microsoft.com/office/drawing/2014/main" xmlns="" id="{21AFE792-19E8-E148-8EF7-33A0EBB82667}"/>
              </a:ext>
            </a:extLst>
          </p:cNvPr>
          <p:cNvSpPr>
            <a:spLocks noGrp="1"/>
          </p:cNvSpPr>
          <p:nvPr>
            <p:ph type="body" sz="quarter" idx="11"/>
          </p:nvPr>
        </p:nvSpPr>
        <p:spPr/>
        <p:txBody>
          <a:bodyPr/>
          <a:lstStyle/>
          <a:p>
            <a:r>
              <a:rPr lang="en-US" dirty="0"/>
              <a:t>3</a:t>
            </a:r>
          </a:p>
        </p:txBody>
      </p:sp>
      <p:sp>
        <p:nvSpPr>
          <p:cNvPr id="4" name="Text Placeholder 3">
            <a:extLst>
              <a:ext uri="{FF2B5EF4-FFF2-40B4-BE49-F238E27FC236}">
                <a16:creationId xmlns:a16="http://schemas.microsoft.com/office/drawing/2014/main" xmlns="" id="{662D69C6-7675-F346-8D94-B6D9572A8335}"/>
              </a:ext>
            </a:extLst>
          </p:cNvPr>
          <p:cNvSpPr>
            <a:spLocks noGrp="1"/>
          </p:cNvSpPr>
          <p:nvPr>
            <p:ph type="body" sz="quarter" idx="12"/>
          </p:nvPr>
        </p:nvSpPr>
        <p:spPr/>
        <p:txBody>
          <a:bodyPr/>
          <a:lstStyle/>
          <a:p>
            <a:r>
              <a:rPr lang="en-US" dirty="0"/>
              <a:t>Ch. 3 | Water</a:t>
            </a:r>
          </a:p>
        </p:txBody>
      </p:sp>
      <p:sp>
        <p:nvSpPr>
          <p:cNvPr id="5" name="Content Placeholder 4">
            <a:extLst>
              <a:ext uri="{FF2B5EF4-FFF2-40B4-BE49-F238E27FC236}">
                <a16:creationId xmlns:a16="http://schemas.microsoft.com/office/drawing/2014/main" xmlns="" id="{FD5336AF-9E53-3848-973C-FA7F6551BC16}"/>
              </a:ext>
            </a:extLst>
          </p:cNvPr>
          <p:cNvSpPr>
            <a:spLocks noGrp="1"/>
          </p:cNvSpPr>
          <p:nvPr>
            <p:ph idx="13"/>
          </p:nvPr>
        </p:nvSpPr>
        <p:spPr/>
        <p:txBody>
          <a:bodyPr>
            <a:normAutofit/>
          </a:bodyPr>
          <a:lstStyle/>
          <a:p>
            <a:r>
              <a:rPr lang="en-US" dirty="0"/>
              <a:t>Water management strategies designed in view of an evolving future we can only partially anticipate will help prepare the Nation for water- and climate-related risks of the future. Current water management and planning principles typically do not address risk that changes over time, leaving society exposed to more risk than anticipated. While there are examples of promising approaches to manage climate risk, the gap between research and implementation, especially in view of regulatory and institutional constraints, remains a challenge. </a:t>
            </a:r>
          </a:p>
          <a:p>
            <a:endParaRPr lang="en-US" dirty="0"/>
          </a:p>
        </p:txBody>
      </p:sp>
      <p:sp>
        <p:nvSpPr>
          <p:cNvPr id="6" name="Text Placeholder 5">
            <a:extLst>
              <a:ext uri="{FF2B5EF4-FFF2-40B4-BE49-F238E27FC236}">
                <a16:creationId xmlns:a16="http://schemas.microsoft.com/office/drawing/2014/main" xmlns="" id="{C82F6018-55A6-2F43-8361-E83EA71B10CF}"/>
              </a:ext>
            </a:extLst>
          </p:cNvPr>
          <p:cNvSpPr>
            <a:spLocks noGrp="1"/>
          </p:cNvSpPr>
          <p:nvPr>
            <p:ph type="body" sz="quarter" idx="14"/>
          </p:nvPr>
        </p:nvSpPr>
        <p:spPr/>
        <p:txBody>
          <a:bodyPr/>
          <a:lstStyle/>
          <a:p>
            <a:r>
              <a:rPr lang="en-US" dirty="0"/>
              <a:t>Water Management in a Changing Future</a:t>
            </a:r>
          </a:p>
        </p:txBody>
      </p:sp>
    </p:spTree>
    <p:extLst>
      <p:ext uri="{BB962C8B-B14F-4D97-AF65-F5344CB8AC3E}">
        <p14:creationId xmlns:p14="http://schemas.microsoft.com/office/powerpoint/2010/main" val="1048250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xmlns="" id="{A4DD171E-8F1F-FF45-B50B-FE20761E1559}"/>
              </a:ext>
            </a:extLst>
          </p:cNvPr>
          <p:cNvPicPr>
            <a:picLocks noGrp="1" noChangeAspect="1"/>
          </p:cNvPicPr>
          <p:nvPr>
            <p:ph sz="quarter" idx="10"/>
          </p:nvPr>
        </p:nvPicPr>
        <p:blipFill>
          <a:blip r:embed="rId3" cstate="screen">
            <a:extLst>
              <a:ext uri="{28A0092B-C50C-407E-A947-70E740481C1C}">
                <a14:useLocalDpi xmlns:a14="http://schemas.microsoft.com/office/drawing/2010/main"/>
              </a:ext>
            </a:extLst>
          </a:blip>
          <a:stretch>
            <a:fillRect/>
          </a:stretch>
        </p:blipFill>
        <p:spPr>
          <a:xfrm>
            <a:off x="1373188" y="821531"/>
            <a:ext cx="6400800" cy="2286000"/>
          </a:xfrm>
        </p:spPr>
      </p:pic>
      <p:sp>
        <p:nvSpPr>
          <p:cNvPr id="3" name="Title 2">
            <a:extLst>
              <a:ext uri="{FF2B5EF4-FFF2-40B4-BE49-F238E27FC236}">
                <a16:creationId xmlns:a16="http://schemas.microsoft.com/office/drawing/2014/main" xmlns="" id="{51B13BC5-9F59-FE4D-828B-20B0E945CFB1}"/>
              </a:ext>
            </a:extLst>
          </p:cNvPr>
          <p:cNvSpPr>
            <a:spLocks noGrp="1"/>
          </p:cNvSpPr>
          <p:nvPr>
            <p:ph type="title"/>
          </p:nvPr>
        </p:nvSpPr>
        <p:spPr/>
        <p:txBody>
          <a:bodyPr/>
          <a:lstStyle/>
          <a:p>
            <a:r>
              <a:rPr lang="en-US" dirty="0"/>
              <a:t>Fig. 3.1: Billion-Dollar Weather and Climate Disaster Events in the United States</a:t>
            </a:r>
          </a:p>
        </p:txBody>
      </p:sp>
      <p:sp>
        <p:nvSpPr>
          <p:cNvPr id="4" name="Text Placeholder 3">
            <a:extLst>
              <a:ext uri="{FF2B5EF4-FFF2-40B4-BE49-F238E27FC236}">
                <a16:creationId xmlns:a16="http://schemas.microsoft.com/office/drawing/2014/main" xmlns="" id="{05591419-D8C9-734E-ADCC-4E38DBCE09E4}"/>
              </a:ext>
            </a:extLst>
          </p:cNvPr>
          <p:cNvSpPr>
            <a:spLocks noGrp="1"/>
          </p:cNvSpPr>
          <p:nvPr>
            <p:ph type="body" sz="half" idx="2"/>
          </p:nvPr>
        </p:nvSpPr>
        <p:spPr/>
        <p:txBody>
          <a:bodyPr>
            <a:normAutofit/>
          </a:bodyPr>
          <a:lstStyle/>
          <a:p>
            <a:r>
              <a:rPr lang="en-US" dirty="0"/>
              <a:t>The figure shows (a) the total number of water-related billion-dollar disaster events (tropical cyclones, flooding, and droughts combined) each year in the United States and (b) the associated costs (in 2017 dollars, adjusted for inflation). </a:t>
            </a:r>
            <a:r>
              <a:rPr lang="en-US" i="1" dirty="0"/>
              <a:t>Source: adapted from NOAA NCEI 2018.</a:t>
            </a:r>
            <a:r>
              <a:rPr lang="en-US" i="1" baseline="30000" dirty="0">
                <a:hlinkClick r:id="rId4"/>
              </a:rPr>
              <a:t>19</a:t>
            </a:r>
            <a:endParaRPr lang="en-US" i="1" baseline="30000" dirty="0"/>
          </a:p>
          <a:p>
            <a:endParaRPr lang="en-US" dirty="0"/>
          </a:p>
        </p:txBody>
      </p:sp>
      <p:sp>
        <p:nvSpPr>
          <p:cNvPr id="5" name="Text Placeholder 4">
            <a:extLst>
              <a:ext uri="{FF2B5EF4-FFF2-40B4-BE49-F238E27FC236}">
                <a16:creationId xmlns:a16="http://schemas.microsoft.com/office/drawing/2014/main" xmlns="" id="{E148A366-640A-A64A-AAAF-847F1C28018C}"/>
              </a:ext>
            </a:extLst>
          </p:cNvPr>
          <p:cNvSpPr>
            <a:spLocks noGrp="1"/>
          </p:cNvSpPr>
          <p:nvPr>
            <p:ph type="body" sz="quarter" idx="12"/>
          </p:nvPr>
        </p:nvSpPr>
        <p:spPr/>
        <p:txBody>
          <a:bodyPr/>
          <a:lstStyle/>
          <a:p>
            <a:r>
              <a:rPr lang="en-US" dirty="0"/>
              <a:t>Ch. 3 | Water</a:t>
            </a:r>
          </a:p>
        </p:txBody>
      </p:sp>
    </p:spTree>
    <p:extLst>
      <p:ext uri="{BB962C8B-B14F-4D97-AF65-F5344CB8AC3E}">
        <p14:creationId xmlns:p14="http://schemas.microsoft.com/office/powerpoint/2010/main" val="846449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xmlns="" id="{14A86090-E276-754B-89BE-7705B9A609F0}"/>
              </a:ext>
            </a:extLst>
          </p:cNvPr>
          <p:cNvPicPr>
            <a:picLocks noGrp="1" noChangeAspect="1"/>
          </p:cNvPicPr>
          <p:nvPr>
            <p:ph sz="quarter" idx="10"/>
          </p:nvPr>
        </p:nvPicPr>
        <p:blipFill>
          <a:blip r:embed="rId3" cstate="screen">
            <a:extLst>
              <a:ext uri="{28A0092B-C50C-407E-A947-70E740481C1C}">
                <a14:useLocalDpi xmlns:a14="http://schemas.microsoft.com/office/drawing/2010/main"/>
              </a:ext>
            </a:extLst>
          </a:blip>
          <a:stretch>
            <a:fillRect/>
          </a:stretch>
        </p:blipFill>
        <p:spPr>
          <a:xfrm>
            <a:off x="1601788" y="605631"/>
            <a:ext cx="5943600" cy="2717800"/>
          </a:xfrm>
        </p:spPr>
      </p:pic>
      <p:sp>
        <p:nvSpPr>
          <p:cNvPr id="3" name="Title 2">
            <a:extLst>
              <a:ext uri="{FF2B5EF4-FFF2-40B4-BE49-F238E27FC236}">
                <a16:creationId xmlns:a16="http://schemas.microsoft.com/office/drawing/2014/main" xmlns="" id="{B109E9A3-8A41-074B-A77B-9AB753896274}"/>
              </a:ext>
            </a:extLst>
          </p:cNvPr>
          <p:cNvSpPr>
            <a:spLocks noGrp="1"/>
          </p:cNvSpPr>
          <p:nvPr>
            <p:ph type="title"/>
          </p:nvPr>
        </p:nvSpPr>
        <p:spPr/>
        <p:txBody>
          <a:bodyPr/>
          <a:lstStyle/>
          <a:p>
            <a:r>
              <a:rPr lang="en-US" dirty="0"/>
              <a:t>Fig. 3.2: Depletion of Groundwater in Major U.S. Regional Aquifers</a:t>
            </a:r>
          </a:p>
        </p:txBody>
      </p:sp>
      <p:sp>
        <p:nvSpPr>
          <p:cNvPr id="4" name="Text Placeholder 3">
            <a:extLst>
              <a:ext uri="{FF2B5EF4-FFF2-40B4-BE49-F238E27FC236}">
                <a16:creationId xmlns:a16="http://schemas.microsoft.com/office/drawing/2014/main" xmlns="" id="{D84C5974-9401-CC41-B479-682B47B91F34}"/>
              </a:ext>
            </a:extLst>
          </p:cNvPr>
          <p:cNvSpPr>
            <a:spLocks noGrp="1"/>
          </p:cNvSpPr>
          <p:nvPr>
            <p:ph type="body" sz="half" idx="2"/>
          </p:nvPr>
        </p:nvSpPr>
        <p:spPr/>
        <p:txBody>
          <a:bodyPr>
            <a:normAutofit fontScale="77500" lnSpcReduction="20000"/>
          </a:bodyPr>
          <a:lstStyle/>
          <a:p>
            <a:r>
              <a:rPr lang="en-US" dirty="0"/>
              <a:t>(left) Groundwater supplies have been decreasing in the major regional aquifers of the United States over the last century (1900–2000). (right) This decline has accelerated recently (2001–2008) due to persistent droughts in many regions and the lack of adequate surface water storage to meet demands. This decline in groundwater compromises the ability to meet water needs during future droughts and impacts the functioning of groundwater dependent ecosystems (e.g., </a:t>
            </a:r>
            <a:r>
              <a:rPr lang="en-US" dirty="0" err="1"/>
              <a:t>Kløve</a:t>
            </a:r>
            <a:r>
              <a:rPr lang="en-US" dirty="0"/>
              <a:t> et al. 2014</a:t>
            </a:r>
            <a:r>
              <a:rPr lang="en-US" baseline="30000" dirty="0">
                <a:hlinkClick r:id="rId4"/>
              </a:rPr>
              <a:t>3</a:t>
            </a:r>
            <a:r>
              <a:rPr lang="en-US" dirty="0"/>
              <a:t>). The values shown are net volumetric rates of groundwater depletion (km</a:t>
            </a:r>
            <a:r>
              <a:rPr lang="en-US" baseline="30000" dirty="0"/>
              <a:t>3</a:t>
            </a:r>
            <a:r>
              <a:rPr lang="en-US" dirty="0"/>
              <a:t> per year) averaged over each aquifer. Subareas of an aquifer may deplete at faster rates or may be actually recovering. Hatching in the figure represents where the High Plains Aquifer overlies the deep, confined Dakota Aquifer. </a:t>
            </a:r>
            <a:r>
              <a:rPr lang="en-US" i="1" dirty="0"/>
              <a:t>Source: adapted from </a:t>
            </a:r>
            <a:r>
              <a:rPr lang="en-US" i="1" dirty="0" err="1"/>
              <a:t>Konikow</a:t>
            </a:r>
            <a:r>
              <a:rPr lang="en-US" i="1" dirty="0"/>
              <a:t> 2015.</a:t>
            </a:r>
            <a:r>
              <a:rPr lang="en-US" i="1" baseline="30000" dirty="0">
                <a:hlinkClick r:id="rId5"/>
              </a:rPr>
              <a:t>4</a:t>
            </a:r>
            <a:r>
              <a:rPr lang="en-US" i="1" dirty="0"/>
              <a:t> Reprinted from Groundwater with permission of the National Groundwater Association. ©2015.</a:t>
            </a:r>
          </a:p>
          <a:p>
            <a:endParaRPr lang="en-US" dirty="0"/>
          </a:p>
        </p:txBody>
      </p:sp>
      <p:sp>
        <p:nvSpPr>
          <p:cNvPr id="5" name="Text Placeholder 4">
            <a:extLst>
              <a:ext uri="{FF2B5EF4-FFF2-40B4-BE49-F238E27FC236}">
                <a16:creationId xmlns:a16="http://schemas.microsoft.com/office/drawing/2014/main" xmlns="" id="{1F7852F5-40EA-7147-8F87-8022C9806160}"/>
              </a:ext>
            </a:extLst>
          </p:cNvPr>
          <p:cNvSpPr>
            <a:spLocks noGrp="1"/>
          </p:cNvSpPr>
          <p:nvPr>
            <p:ph type="body" sz="quarter" idx="12"/>
          </p:nvPr>
        </p:nvSpPr>
        <p:spPr/>
        <p:txBody>
          <a:bodyPr/>
          <a:lstStyle/>
          <a:p>
            <a:r>
              <a:rPr lang="en-US" dirty="0"/>
              <a:t>Ch. 3 | Water</a:t>
            </a:r>
          </a:p>
        </p:txBody>
      </p:sp>
    </p:spTree>
    <p:extLst>
      <p:ext uri="{BB962C8B-B14F-4D97-AF65-F5344CB8AC3E}">
        <p14:creationId xmlns:p14="http://schemas.microsoft.com/office/powerpoint/2010/main" val="1206523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xmlns="" id="{63A7769D-615F-D948-823A-CA2B17A2B53D}"/>
              </a:ext>
            </a:extLst>
          </p:cNvPr>
          <p:cNvPicPr>
            <a:picLocks noGrp="1" noChangeAspect="1"/>
          </p:cNvPicPr>
          <p:nvPr>
            <p:ph sz="quarter" idx="10"/>
          </p:nvPr>
        </p:nvPicPr>
        <p:blipFill>
          <a:blip r:embed="rId3" cstate="screen">
            <a:extLst>
              <a:ext uri="{28A0092B-C50C-407E-A947-70E740481C1C}">
                <a14:useLocalDpi xmlns:a14="http://schemas.microsoft.com/office/drawing/2010/main"/>
              </a:ext>
            </a:extLst>
          </a:blip>
          <a:stretch>
            <a:fillRect/>
          </a:stretch>
        </p:blipFill>
        <p:spPr>
          <a:xfrm>
            <a:off x="2516188" y="643731"/>
            <a:ext cx="4114800" cy="2641600"/>
          </a:xfrm>
        </p:spPr>
      </p:pic>
      <p:sp>
        <p:nvSpPr>
          <p:cNvPr id="3" name="Title 2">
            <a:extLst>
              <a:ext uri="{FF2B5EF4-FFF2-40B4-BE49-F238E27FC236}">
                <a16:creationId xmlns:a16="http://schemas.microsoft.com/office/drawing/2014/main" xmlns="" id="{D1C5A422-C662-2344-B607-F76F65DFF562}"/>
              </a:ext>
            </a:extLst>
          </p:cNvPr>
          <p:cNvSpPr>
            <a:spLocks noGrp="1"/>
          </p:cNvSpPr>
          <p:nvPr>
            <p:ph type="title"/>
          </p:nvPr>
        </p:nvSpPr>
        <p:spPr/>
        <p:txBody>
          <a:bodyPr/>
          <a:lstStyle/>
          <a:p>
            <a:r>
              <a:rPr lang="en-US" dirty="0"/>
              <a:t>Fig. 3.3: Colorado River Basin Supply and Use</a:t>
            </a:r>
          </a:p>
        </p:txBody>
      </p:sp>
      <p:sp>
        <p:nvSpPr>
          <p:cNvPr id="4" name="Text Placeholder 3">
            <a:extLst>
              <a:ext uri="{FF2B5EF4-FFF2-40B4-BE49-F238E27FC236}">
                <a16:creationId xmlns:a16="http://schemas.microsoft.com/office/drawing/2014/main" xmlns="" id="{B3669438-2022-1F43-9C11-88D9BAF26C6D}"/>
              </a:ext>
            </a:extLst>
          </p:cNvPr>
          <p:cNvSpPr>
            <a:spLocks noGrp="1"/>
          </p:cNvSpPr>
          <p:nvPr>
            <p:ph type="body" sz="half" idx="2"/>
          </p:nvPr>
        </p:nvSpPr>
        <p:spPr/>
        <p:txBody>
          <a:bodyPr>
            <a:normAutofit fontScale="92500" lnSpcReduction="10000"/>
          </a:bodyPr>
          <a:lstStyle/>
          <a:p>
            <a:r>
              <a:rPr lang="en-US" dirty="0"/>
              <a:t>The figure shows the Colorado River Basin historical water supply and use, along with projected water supply and demand. The figure illustrates a challenge faced by water managers in many U.S. locations—a potential imbalance between future supply and demand but with considerable long-term variability that is not well understood for the future. For the projections, the dark lines are the median values and the shading represents the 10th to 90th percentile range. </a:t>
            </a:r>
            <a:r>
              <a:rPr lang="en-US" i="1" dirty="0"/>
              <a:t>Source: adapted from U.S. Bureau of Reclamation 2012.</a:t>
            </a:r>
            <a:r>
              <a:rPr lang="en-US" i="1" baseline="30000" dirty="0">
                <a:hlinkClick r:id="rId4"/>
              </a:rPr>
              <a:t>114</a:t>
            </a:r>
            <a:endParaRPr lang="en-US" i="1" baseline="30000" dirty="0"/>
          </a:p>
          <a:p>
            <a:endParaRPr lang="en-US" dirty="0"/>
          </a:p>
        </p:txBody>
      </p:sp>
      <p:sp>
        <p:nvSpPr>
          <p:cNvPr id="5" name="Text Placeholder 4">
            <a:extLst>
              <a:ext uri="{FF2B5EF4-FFF2-40B4-BE49-F238E27FC236}">
                <a16:creationId xmlns:a16="http://schemas.microsoft.com/office/drawing/2014/main" xmlns="" id="{783B0C21-3D90-C340-8D8A-2BAF98618367}"/>
              </a:ext>
            </a:extLst>
          </p:cNvPr>
          <p:cNvSpPr>
            <a:spLocks noGrp="1"/>
          </p:cNvSpPr>
          <p:nvPr>
            <p:ph type="body" sz="quarter" idx="12"/>
          </p:nvPr>
        </p:nvSpPr>
        <p:spPr/>
        <p:txBody>
          <a:bodyPr/>
          <a:lstStyle/>
          <a:p>
            <a:r>
              <a:rPr lang="en-US" dirty="0"/>
              <a:t>Ch. 3 | Water</a:t>
            </a:r>
          </a:p>
        </p:txBody>
      </p:sp>
    </p:spTree>
    <p:extLst>
      <p:ext uri="{BB962C8B-B14F-4D97-AF65-F5344CB8AC3E}">
        <p14:creationId xmlns:p14="http://schemas.microsoft.com/office/powerpoint/2010/main" val="3211718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5089AEC1-8B24-A343-BAFB-E67227FE8BF7}"/>
              </a:ext>
            </a:extLst>
          </p:cNvPr>
          <p:cNvSpPr>
            <a:spLocks noGrp="1"/>
          </p:cNvSpPr>
          <p:nvPr>
            <p:ph type="body" sz="quarter" idx="10"/>
          </p:nvPr>
        </p:nvSpPr>
        <p:spPr/>
        <p:txBody>
          <a:bodyPr/>
          <a:lstStyle/>
          <a:p>
            <a:r>
              <a:rPr lang="en-US" dirty="0"/>
              <a:t>Chapter Author Team</a:t>
            </a:r>
          </a:p>
        </p:txBody>
      </p:sp>
      <p:sp>
        <p:nvSpPr>
          <p:cNvPr id="3" name="Text Placeholder 2">
            <a:extLst>
              <a:ext uri="{FF2B5EF4-FFF2-40B4-BE49-F238E27FC236}">
                <a16:creationId xmlns:a16="http://schemas.microsoft.com/office/drawing/2014/main" xmlns="" id="{2B543D9E-C4EB-2E4A-8F2C-1FF1E939F023}"/>
              </a:ext>
            </a:extLst>
          </p:cNvPr>
          <p:cNvSpPr>
            <a:spLocks noGrp="1"/>
          </p:cNvSpPr>
          <p:nvPr>
            <p:ph type="body" sz="quarter" idx="11"/>
          </p:nvPr>
        </p:nvSpPr>
        <p:spPr/>
        <p:txBody>
          <a:bodyPr/>
          <a:lstStyle/>
          <a:p>
            <a:r>
              <a:rPr lang="en-US" dirty="0"/>
              <a:t>3</a:t>
            </a:r>
          </a:p>
        </p:txBody>
      </p:sp>
      <p:sp>
        <p:nvSpPr>
          <p:cNvPr id="4" name="Text Placeholder 3">
            <a:extLst>
              <a:ext uri="{FF2B5EF4-FFF2-40B4-BE49-F238E27FC236}">
                <a16:creationId xmlns:a16="http://schemas.microsoft.com/office/drawing/2014/main" xmlns="" id="{3C5BC37C-9AA1-2048-8FDA-99328FAA0859}"/>
              </a:ext>
            </a:extLst>
          </p:cNvPr>
          <p:cNvSpPr>
            <a:spLocks noGrp="1"/>
          </p:cNvSpPr>
          <p:nvPr>
            <p:ph type="body" sz="quarter" idx="12"/>
          </p:nvPr>
        </p:nvSpPr>
        <p:spPr>
          <a:xfrm>
            <a:off x="207963" y="61913"/>
            <a:ext cx="8714095" cy="284162"/>
          </a:xfrm>
        </p:spPr>
        <p:txBody>
          <a:bodyPr/>
          <a:lstStyle/>
          <a:p>
            <a:r>
              <a:rPr lang="en-US" dirty="0"/>
              <a:t>Ch. 3 | Water</a:t>
            </a:r>
          </a:p>
        </p:txBody>
      </p:sp>
      <p:sp>
        <p:nvSpPr>
          <p:cNvPr id="5" name="Content Placeholder 4">
            <a:extLst>
              <a:ext uri="{FF2B5EF4-FFF2-40B4-BE49-F238E27FC236}">
                <a16:creationId xmlns:a16="http://schemas.microsoft.com/office/drawing/2014/main" xmlns="" id="{E0EA15DF-A33A-FD45-8496-D61E09E08F05}"/>
              </a:ext>
            </a:extLst>
          </p:cNvPr>
          <p:cNvSpPr>
            <a:spLocks noGrp="1"/>
          </p:cNvSpPr>
          <p:nvPr>
            <p:ph idx="13"/>
          </p:nvPr>
        </p:nvSpPr>
        <p:spPr/>
        <p:txBody>
          <a:bodyPr>
            <a:normAutofit lnSpcReduction="10000"/>
          </a:bodyPr>
          <a:lstStyle/>
          <a:p>
            <a:pPr marL="228600" indent="-228600">
              <a:lnSpc>
                <a:spcPct val="110000"/>
              </a:lnSpc>
              <a:spcAft>
                <a:spcPts val="300"/>
              </a:spcAft>
            </a:pPr>
            <a:r>
              <a:rPr lang="en-US" sz="2200" b="1" dirty="0">
                <a:solidFill>
                  <a:srgbClr val="3D88A8"/>
                </a:solidFill>
              </a:rPr>
              <a:t>Federal Coordinating Lead Authors</a:t>
            </a:r>
            <a:r>
              <a:rPr lang="en-US" sz="2400" b="1" dirty="0"/>
              <a:t>	</a:t>
            </a:r>
          </a:p>
          <a:p>
            <a:pPr marL="228600" indent="-228600">
              <a:lnSpc>
                <a:spcPct val="110000"/>
              </a:lnSpc>
              <a:spcAft>
                <a:spcPts val="300"/>
              </a:spcAft>
            </a:pPr>
            <a:r>
              <a:rPr lang="en-US" b="1" dirty="0"/>
              <a:t>Thomas Johnson</a:t>
            </a:r>
            <a:r>
              <a:rPr lang="en-US" dirty="0"/>
              <a:t>, </a:t>
            </a:r>
            <a:r>
              <a:rPr lang="en-US" i="1" dirty="0"/>
              <a:t>U.S. Environmental Protection Agency</a:t>
            </a:r>
          </a:p>
          <a:p>
            <a:pPr marL="228600" indent="-228600">
              <a:lnSpc>
                <a:spcPct val="110000"/>
              </a:lnSpc>
              <a:spcAft>
                <a:spcPts val="300"/>
              </a:spcAft>
            </a:pPr>
            <a:r>
              <a:rPr lang="en-US" b="1" dirty="0"/>
              <a:t>Peter </a:t>
            </a:r>
            <a:r>
              <a:rPr lang="en-US" b="1" dirty="0" err="1"/>
              <a:t>Colohan</a:t>
            </a:r>
            <a:r>
              <a:rPr lang="en-US" dirty="0"/>
              <a:t>, </a:t>
            </a:r>
            <a:r>
              <a:rPr lang="en-US" i="1" dirty="0"/>
              <a:t>National Oceanic and Atmospheric Administration</a:t>
            </a:r>
            <a:endParaRPr lang="en-US" b="1" dirty="0">
              <a:solidFill>
                <a:srgbClr val="3D88A8"/>
              </a:solidFill>
            </a:endParaRPr>
          </a:p>
          <a:p>
            <a:pPr marL="228600" indent="-228600">
              <a:lnSpc>
                <a:spcPct val="110000"/>
              </a:lnSpc>
              <a:spcBef>
                <a:spcPts val="600"/>
              </a:spcBef>
              <a:spcAft>
                <a:spcPts val="300"/>
              </a:spcAft>
            </a:pPr>
            <a:r>
              <a:rPr lang="en-US" sz="2200" b="1" dirty="0">
                <a:solidFill>
                  <a:srgbClr val="3D88A8"/>
                </a:solidFill>
              </a:rPr>
              <a:t>Chapter Lead</a:t>
            </a:r>
            <a:r>
              <a:rPr lang="en-US" sz="2400" dirty="0"/>
              <a:t>	</a:t>
            </a:r>
          </a:p>
          <a:p>
            <a:pPr marL="228600" indent="-228600">
              <a:lnSpc>
                <a:spcPct val="110000"/>
              </a:lnSpc>
              <a:spcAft>
                <a:spcPts val="300"/>
              </a:spcAft>
            </a:pPr>
            <a:r>
              <a:rPr lang="en-US" b="1" dirty="0" err="1"/>
              <a:t>Upmanu</a:t>
            </a:r>
            <a:r>
              <a:rPr lang="en-US" b="1" dirty="0"/>
              <a:t> </a:t>
            </a:r>
            <a:r>
              <a:rPr lang="en-US" b="1" dirty="0" err="1"/>
              <a:t>Lall</a:t>
            </a:r>
            <a:r>
              <a:rPr lang="en-US" dirty="0"/>
              <a:t>, </a:t>
            </a:r>
            <a:r>
              <a:rPr lang="en-US" i="1" dirty="0"/>
              <a:t>Columbia University</a:t>
            </a:r>
            <a:endParaRPr lang="en-US" b="1" dirty="0">
              <a:solidFill>
                <a:srgbClr val="3D88A8"/>
              </a:solidFill>
            </a:endParaRPr>
          </a:p>
          <a:p>
            <a:pPr marL="228600" indent="-228600">
              <a:lnSpc>
                <a:spcPct val="110000"/>
              </a:lnSpc>
              <a:spcBef>
                <a:spcPts val="600"/>
              </a:spcBef>
              <a:spcAft>
                <a:spcPts val="300"/>
              </a:spcAft>
            </a:pPr>
            <a:r>
              <a:rPr lang="en-US" sz="2200" b="1" dirty="0">
                <a:solidFill>
                  <a:srgbClr val="3D88A8"/>
                </a:solidFill>
              </a:rPr>
              <a:t>Chapter Authors</a:t>
            </a:r>
            <a:r>
              <a:rPr lang="en-US" sz="2400" b="1" dirty="0"/>
              <a:t>	</a:t>
            </a:r>
          </a:p>
          <a:p>
            <a:pPr marL="228600" indent="-228600">
              <a:lnSpc>
                <a:spcPct val="110000"/>
              </a:lnSpc>
              <a:spcAft>
                <a:spcPts val="300"/>
              </a:spcAft>
            </a:pPr>
            <a:r>
              <a:rPr lang="en-US" b="1" dirty="0"/>
              <a:t>Amir </a:t>
            </a:r>
            <a:r>
              <a:rPr lang="en-US" b="1" dirty="0" err="1"/>
              <a:t>AghaKouchak</a:t>
            </a:r>
            <a:r>
              <a:rPr lang="en-US" dirty="0"/>
              <a:t>, </a:t>
            </a:r>
            <a:r>
              <a:rPr lang="en-US" i="1" dirty="0"/>
              <a:t>University of California, Irvine</a:t>
            </a:r>
          </a:p>
          <a:p>
            <a:pPr marL="228600" indent="-228600">
              <a:lnSpc>
                <a:spcPct val="110000"/>
              </a:lnSpc>
              <a:spcAft>
                <a:spcPts val="300"/>
              </a:spcAft>
            </a:pPr>
            <a:r>
              <a:rPr lang="en-US" b="1" dirty="0" err="1"/>
              <a:t>Sankar</a:t>
            </a:r>
            <a:r>
              <a:rPr lang="en-US" b="1" dirty="0"/>
              <a:t> Arumugam</a:t>
            </a:r>
            <a:r>
              <a:rPr lang="en-US" dirty="0"/>
              <a:t>, </a:t>
            </a:r>
            <a:r>
              <a:rPr lang="en-US" i="1" dirty="0"/>
              <a:t>North Carolina State University</a:t>
            </a:r>
          </a:p>
          <a:p>
            <a:pPr marL="228600" indent="-228600">
              <a:lnSpc>
                <a:spcPct val="110000"/>
              </a:lnSpc>
              <a:spcAft>
                <a:spcPts val="300"/>
              </a:spcAft>
            </a:pPr>
            <a:r>
              <a:rPr lang="en-US" b="1" dirty="0"/>
              <a:t>Casey Brown</a:t>
            </a:r>
            <a:r>
              <a:rPr lang="en-US" dirty="0"/>
              <a:t>, </a:t>
            </a:r>
            <a:r>
              <a:rPr lang="en-US" i="1" dirty="0"/>
              <a:t>University of Massachusetts</a:t>
            </a:r>
          </a:p>
          <a:p>
            <a:pPr marL="228600" indent="-228600">
              <a:lnSpc>
                <a:spcPct val="110000"/>
              </a:lnSpc>
              <a:spcAft>
                <a:spcPts val="300"/>
              </a:spcAft>
            </a:pPr>
            <a:r>
              <a:rPr lang="en-US" b="1" dirty="0"/>
              <a:t>Gregory McCabe</a:t>
            </a:r>
            <a:r>
              <a:rPr lang="en-US" dirty="0"/>
              <a:t>, </a:t>
            </a:r>
            <a:r>
              <a:rPr lang="en-US" i="1" dirty="0"/>
              <a:t>U.S. Geological Survey</a:t>
            </a:r>
          </a:p>
          <a:p>
            <a:pPr marL="228600" indent="-228600">
              <a:lnSpc>
                <a:spcPct val="110000"/>
              </a:lnSpc>
              <a:spcAft>
                <a:spcPts val="300"/>
              </a:spcAft>
            </a:pPr>
            <a:r>
              <a:rPr lang="en-US" b="1" dirty="0"/>
              <a:t>Roger </a:t>
            </a:r>
            <a:r>
              <a:rPr lang="en-US" b="1" dirty="0" err="1"/>
              <a:t>Pulwarty</a:t>
            </a:r>
            <a:r>
              <a:rPr lang="en-US" dirty="0"/>
              <a:t>, </a:t>
            </a:r>
            <a:r>
              <a:rPr lang="en-US" i="1" dirty="0"/>
              <a:t>National Oceanic and Atmospheric Administration</a:t>
            </a:r>
            <a:endParaRPr lang="en-US" dirty="0"/>
          </a:p>
          <a:p>
            <a:pPr marL="228600" indent="-228600">
              <a:lnSpc>
                <a:spcPct val="110000"/>
              </a:lnSpc>
              <a:spcBef>
                <a:spcPts val="600"/>
              </a:spcBef>
              <a:spcAft>
                <a:spcPts val="300"/>
              </a:spcAft>
            </a:pPr>
            <a:r>
              <a:rPr lang="en-US" sz="2200" b="1" dirty="0">
                <a:solidFill>
                  <a:srgbClr val="3D88A8"/>
                </a:solidFill>
              </a:rPr>
              <a:t>Review Editor</a:t>
            </a:r>
          </a:p>
          <a:p>
            <a:pPr marL="228600" indent="-228600">
              <a:lnSpc>
                <a:spcPct val="110000"/>
              </a:lnSpc>
              <a:spcAft>
                <a:spcPts val="300"/>
              </a:spcAft>
            </a:pPr>
            <a:r>
              <a:rPr lang="en-US" b="1" dirty="0" err="1"/>
              <a:t>Minxue</a:t>
            </a:r>
            <a:r>
              <a:rPr lang="en-US" b="1" dirty="0"/>
              <a:t> He</a:t>
            </a:r>
            <a:r>
              <a:rPr lang="en-US" dirty="0"/>
              <a:t>, </a:t>
            </a:r>
            <a:r>
              <a:rPr lang="en-US" i="1" dirty="0"/>
              <a:t>California Department of Water Resources</a:t>
            </a:r>
            <a:endParaRPr lang="en-US" dirty="0"/>
          </a:p>
        </p:txBody>
      </p:sp>
    </p:spTree>
    <p:extLst>
      <p:ext uri="{BB962C8B-B14F-4D97-AF65-F5344CB8AC3E}">
        <p14:creationId xmlns:p14="http://schemas.microsoft.com/office/powerpoint/2010/main" val="3305269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7BD37A7-A882-D94C-B6DA-DF3C77F2F865}"/>
              </a:ext>
            </a:extLst>
          </p:cNvPr>
          <p:cNvSpPr>
            <a:spLocks noGrp="1"/>
          </p:cNvSpPr>
          <p:nvPr>
            <p:ph type="body" sz="quarter" idx="10"/>
          </p:nvPr>
        </p:nvSpPr>
        <p:spPr/>
        <p:txBody>
          <a:bodyPr/>
          <a:lstStyle/>
          <a:p>
            <a:r>
              <a:rPr lang="en-US" dirty="0"/>
              <a:t>Acknowledgments</a:t>
            </a:r>
          </a:p>
        </p:txBody>
      </p:sp>
      <p:sp>
        <p:nvSpPr>
          <p:cNvPr id="3" name="Text Placeholder 2">
            <a:extLst>
              <a:ext uri="{FF2B5EF4-FFF2-40B4-BE49-F238E27FC236}">
                <a16:creationId xmlns:a16="http://schemas.microsoft.com/office/drawing/2014/main" xmlns="" id="{AA27FF91-5514-4C40-808E-94C944A7153F}"/>
              </a:ext>
            </a:extLst>
          </p:cNvPr>
          <p:cNvSpPr>
            <a:spLocks noGrp="1"/>
          </p:cNvSpPr>
          <p:nvPr>
            <p:ph type="body" sz="quarter" idx="11"/>
          </p:nvPr>
        </p:nvSpPr>
        <p:spPr/>
        <p:txBody>
          <a:bodyPr/>
          <a:lstStyle/>
          <a:p>
            <a:r>
              <a:rPr lang="en-US" dirty="0"/>
              <a:t>3</a:t>
            </a:r>
          </a:p>
        </p:txBody>
      </p:sp>
      <p:sp>
        <p:nvSpPr>
          <p:cNvPr id="4" name="Text Placeholder 3">
            <a:extLst>
              <a:ext uri="{FF2B5EF4-FFF2-40B4-BE49-F238E27FC236}">
                <a16:creationId xmlns:a16="http://schemas.microsoft.com/office/drawing/2014/main" xmlns="" id="{074341B8-6FDA-C449-98BD-B4E1BE2A9443}"/>
              </a:ext>
            </a:extLst>
          </p:cNvPr>
          <p:cNvSpPr>
            <a:spLocks noGrp="1"/>
          </p:cNvSpPr>
          <p:nvPr>
            <p:ph type="body" sz="quarter" idx="12"/>
          </p:nvPr>
        </p:nvSpPr>
        <p:spPr/>
        <p:txBody>
          <a:bodyPr/>
          <a:lstStyle/>
          <a:p>
            <a:r>
              <a:rPr lang="en-US" dirty="0"/>
              <a:t>Ch. 3 | Water</a:t>
            </a:r>
          </a:p>
        </p:txBody>
      </p:sp>
      <p:sp>
        <p:nvSpPr>
          <p:cNvPr id="5" name="Content Placeholder 4">
            <a:extLst>
              <a:ext uri="{FF2B5EF4-FFF2-40B4-BE49-F238E27FC236}">
                <a16:creationId xmlns:a16="http://schemas.microsoft.com/office/drawing/2014/main" xmlns="" id="{AE327479-5A48-6A4A-BE69-6FA7E71267D3}"/>
              </a:ext>
            </a:extLst>
          </p:cNvPr>
          <p:cNvSpPr>
            <a:spLocks noGrp="1"/>
          </p:cNvSpPr>
          <p:nvPr>
            <p:ph idx="13"/>
          </p:nvPr>
        </p:nvSpPr>
        <p:spPr/>
        <p:txBody>
          <a:bodyPr/>
          <a:lstStyle/>
          <a:p>
            <a:pPr marL="228600" indent="-228600">
              <a:spcAft>
                <a:spcPts val="300"/>
              </a:spcAft>
            </a:pPr>
            <a:r>
              <a:rPr lang="en-US" sz="2200" b="1" dirty="0">
                <a:solidFill>
                  <a:srgbClr val="3D88A8"/>
                </a:solidFill>
              </a:rPr>
              <a:t>USGCRP Coordinators</a:t>
            </a:r>
            <a:endParaRPr lang="en-US" sz="2200" b="1" dirty="0"/>
          </a:p>
          <a:p>
            <a:pPr marL="228600" indent="-228600">
              <a:spcAft>
                <a:spcPts val="300"/>
              </a:spcAft>
            </a:pPr>
            <a:r>
              <a:rPr lang="en-US" b="1" dirty="0"/>
              <a:t>Kristin Lewis</a:t>
            </a:r>
            <a:r>
              <a:rPr lang="en-US" dirty="0"/>
              <a:t>, </a:t>
            </a:r>
            <a:r>
              <a:rPr lang="en-US" i="1" dirty="0"/>
              <a:t>Senior Scientist</a:t>
            </a:r>
          </a:p>
          <a:p>
            <a:pPr marL="228600" indent="-228600">
              <a:spcAft>
                <a:spcPts val="300"/>
              </a:spcAft>
            </a:pPr>
            <a:r>
              <a:rPr lang="en-US" b="1" dirty="0" err="1"/>
              <a:t>Allyza</a:t>
            </a:r>
            <a:r>
              <a:rPr lang="en-US" b="1" dirty="0"/>
              <a:t> Lustig</a:t>
            </a:r>
            <a:r>
              <a:rPr lang="en-US" dirty="0"/>
              <a:t>, </a:t>
            </a:r>
            <a:r>
              <a:rPr lang="en-US" i="1" dirty="0"/>
              <a:t>Program Coordinator</a:t>
            </a:r>
            <a:endParaRPr lang="en-US" dirty="0"/>
          </a:p>
        </p:txBody>
      </p:sp>
    </p:spTree>
    <p:extLst>
      <p:ext uri="{BB962C8B-B14F-4D97-AF65-F5344CB8AC3E}">
        <p14:creationId xmlns:p14="http://schemas.microsoft.com/office/powerpoint/2010/main" val="12184857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B9C8E70C-1032-8747-A046-548402C5172B}" vid="{6A8C401A-7EE4-7A48-906C-36A885B8D2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TotalTime>
  <Words>1008</Words>
  <Application>Microsoft Office PowerPoint</Application>
  <PresentationFormat>On-screen Show (4:3)</PresentationFormat>
  <Paragraphs>59</Paragraphs>
  <Slides>10</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Fig. 3.1: Billion-Dollar Weather and Climate Disaster Events in the United States</vt:lpstr>
      <vt:lpstr>Fig. 3.2: Depletion of Groundwater in Major U.S. Regional Aquifers</vt:lpstr>
      <vt:lpstr>Fig. 3.3: Colorado River Basin Supply and Use</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Bennett, Natalie</dc:creator>
  <cp:lastModifiedBy>Reeves, Katie</cp:lastModifiedBy>
  <cp:revision>47</cp:revision>
  <dcterms:created xsi:type="dcterms:W3CDTF">2018-11-06T19:06:29Z</dcterms:created>
  <dcterms:modified xsi:type="dcterms:W3CDTF">2018-11-20T02:14:18Z</dcterms:modified>
</cp:coreProperties>
</file>