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9"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3175"/>
  </p:normalViewPr>
  <p:slideViewPr>
    <p:cSldViewPr snapToGrid="0" snapToObjects="1" showGuides="1">
      <p:cViewPr varScale="1">
        <p:scale>
          <a:sx n="71" d="100"/>
          <a:sy n="71" d="100"/>
        </p:scale>
        <p:origin x="174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nc/2.0/legalcode"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creativecommons.org/licenses/by-sa/2.0/legalco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doi.org/10.7930/NCA4.2018.CH17"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normAutofit fontScale="92500"/>
          </a:bodyPr>
          <a:lstStyle/>
          <a:p>
            <a:r>
              <a:rPr lang="en-US" dirty="0"/>
              <a:t>Chapter 17 | Sector Interactions, Multiple Stressors, and Complex Systems</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9DCAD99-E280-E049-A016-03BB618923F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562401" y="457200"/>
            <a:ext cx="4022373" cy="3014663"/>
          </a:xfrm>
        </p:spPr>
      </p:pic>
      <p:sp>
        <p:nvSpPr>
          <p:cNvPr id="3" name="Title 2">
            <a:extLst>
              <a:ext uri="{FF2B5EF4-FFF2-40B4-BE49-F238E27FC236}">
                <a16:creationId xmlns:a16="http://schemas.microsoft.com/office/drawing/2014/main" xmlns="" id="{C79EB1CA-7885-864C-BB09-94838A280E48}"/>
              </a:ext>
            </a:extLst>
          </p:cNvPr>
          <p:cNvSpPr>
            <a:spLocks noGrp="1"/>
          </p:cNvSpPr>
          <p:nvPr>
            <p:ph type="title"/>
          </p:nvPr>
        </p:nvSpPr>
        <p:spPr/>
        <p:txBody>
          <a:bodyPr/>
          <a:lstStyle/>
          <a:p>
            <a:r>
              <a:rPr lang="en-US" dirty="0"/>
              <a:t>Fig. 17.5: Northeast Blackout</a:t>
            </a:r>
          </a:p>
        </p:txBody>
      </p:sp>
      <p:sp>
        <p:nvSpPr>
          <p:cNvPr id="4" name="Text Placeholder 3">
            <a:extLst>
              <a:ext uri="{FF2B5EF4-FFF2-40B4-BE49-F238E27FC236}">
                <a16:creationId xmlns:a16="http://schemas.microsoft.com/office/drawing/2014/main" xmlns="" id="{6751A8C0-6966-5247-AA21-FC19D5B53886}"/>
              </a:ext>
            </a:extLst>
          </p:cNvPr>
          <p:cNvSpPr>
            <a:spLocks noGrp="1"/>
          </p:cNvSpPr>
          <p:nvPr>
            <p:ph type="body" sz="half" idx="2"/>
          </p:nvPr>
        </p:nvSpPr>
        <p:spPr/>
        <p:txBody>
          <a:bodyPr>
            <a:normAutofit fontScale="92500" lnSpcReduction="10000"/>
          </a:bodyPr>
          <a:lstStyle/>
          <a:p>
            <a:r>
              <a:rPr lang="en-US" dirty="0"/>
              <a:t>During the August 2003 blackout, an estimated 50 million people in Canada and the northeastern United States lost power, with cascading impacts on public health and critical infrastructure. These images show (clockwise from upper left): nighttime satellite imagery of the area before the outage; the same view during the blackout; people walking on the Manhattan Bridge; and passengers being evacuated from a subway train on the Manhattan Bridge during the outage. </a:t>
            </a:r>
            <a:r>
              <a:rPr lang="en-US" i="1" dirty="0"/>
              <a:t>Image credits: (top) NOAA; (bottom left) Jack </a:t>
            </a:r>
            <a:r>
              <a:rPr lang="en-US" i="1" dirty="0" err="1"/>
              <a:t>Szwergold</a:t>
            </a:r>
            <a:r>
              <a:rPr lang="en-US" i="1" dirty="0"/>
              <a:t> (</a:t>
            </a:r>
            <a:r>
              <a:rPr lang="en-US" i="1" dirty="0">
                <a:hlinkClick r:id="rId3"/>
              </a:rPr>
              <a:t>CC BY-NC 2.0</a:t>
            </a:r>
            <a:r>
              <a:rPr lang="en-US" i="1" dirty="0"/>
              <a:t>); (bottom right) Eric Skiff (</a:t>
            </a:r>
            <a:r>
              <a:rPr lang="en-US" i="1" dirty="0">
                <a:hlinkClick r:id="rId4"/>
              </a:rPr>
              <a:t>CC BY-SA 2.0</a:t>
            </a:r>
            <a:r>
              <a:rPr lang="en-US" i="1" dirty="0"/>
              <a:t>).</a:t>
            </a:r>
          </a:p>
          <a:p>
            <a:endParaRPr lang="en-US" dirty="0"/>
          </a:p>
        </p:txBody>
      </p:sp>
      <p:sp>
        <p:nvSpPr>
          <p:cNvPr id="5" name="Text Placeholder 4">
            <a:extLst>
              <a:ext uri="{FF2B5EF4-FFF2-40B4-BE49-F238E27FC236}">
                <a16:creationId xmlns:a16="http://schemas.microsoft.com/office/drawing/2014/main" xmlns="" id="{C1F5AAEA-941E-0545-BFC3-E713641CA54A}"/>
              </a:ext>
            </a:extLst>
          </p:cNvPr>
          <p:cNvSpPr>
            <a:spLocks noGrp="1"/>
          </p:cNvSpPr>
          <p:nvPr>
            <p:ph type="body" sz="quarter" idx="12"/>
          </p:nvPr>
        </p:nvSpPr>
        <p:spPr/>
        <p:txBody>
          <a:bodyPr/>
          <a:lstStyle/>
          <a:p>
            <a:r>
              <a:rPr lang="en-US" dirty="0"/>
              <a:t>Ch. 17 | Sector Interactions, Multiple Stressors, and Complex Systems</a:t>
            </a:r>
          </a:p>
        </p:txBody>
      </p:sp>
    </p:spTree>
    <p:extLst>
      <p:ext uri="{BB962C8B-B14F-4D97-AF65-F5344CB8AC3E}">
        <p14:creationId xmlns:p14="http://schemas.microsoft.com/office/powerpoint/2010/main" val="90448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3C3C73C-F8FE-2C44-8F78-04336C1D1523}"/>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xmlns="" id="{5070F30F-C37E-4F43-8E4F-F9BD91CE8FDA}"/>
              </a:ext>
            </a:extLst>
          </p:cNvPr>
          <p:cNvSpPr>
            <a:spLocks noGrp="1"/>
          </p:cNvSpPr>
          <p:nvPr>
            <p:ph type="body" sz="quarter" idx="11"/>
          </p:nvPr>
        </p:nvSpPr>
        <p:spPr/>
        <p:txBody>
          <a:bodyPr/>
          <a:lstStyle/>
          <a:p>
            <a:r>
              <a:rPr lang="en-US" dirty="0"/>
              <a:t>17</a:t>
            </a:r>
          </a:p>
        </p:txBody>
      </p:sp>
      <p:sp>
        <p:nvSpPr>
          <p:cNvPr id="4" name="Text Placeholder 3">
            <a:extLst>
              <a:ext uri="{FF2B5EF4-FFF2-40B4-BE49-F238E27FC236}">
                <a16:creationId xmlns:a16="http://schemas.microsoft.com/office/drawing/2014/main" xmlns="" id="{02013762-4F00-254A-AFD7-45952853BDC7}"/>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7075B655-6D91-724E-9B6E-F05F6927EFDD}"/>
              </a:ext>
            </a:extLst>
          </p:cNvPr>
          <p:cNvSpPr>
            <a:spLocks noGrp="1"/>
          </p:cNvSpPr>
          <p:nvPr>
            <p:ph idx="13"/>
          </p:nvPr>
        </p:nvSpPr>
        <p:spPr>
          <a:xfrm>
            <a:off x="628650" y="1825625"/>
            <a:ext cx="7886700" cy="4351337"/>
          </a:xfrm>
        </p:spPr>
        <p:txBody>
          <a:bodyPr>
            <a:normAutofit fontScale="92500" lnSpcReduction="10000"/>
          </a:bodyPr>
          <a:lstStyle/>
          <a:p>
            <a:pPr marL="228600" indent="-228600">
              <a:lnSpc>
                <a:spcPct val="110000"/>
              </a:lnSpc>
              <a:spcAft>
                <a:spcPts val="300"/>
              </a:spcAft>
            </a:pPr>
            <a:r>
              <a:rPr lang="en-US" b="1" dirty="0">
                <a:solidFill>
                  <a:srgbClr val="3D88A8"/>
                </a:solidFill>
              </a:rPr>
              <a:t>Federal Coordinating Lead Authors</a:t>
            </a:r>
            <a:r>
              <a:rPr lang="en-US" b="1" dirty="0"/>
              <a:t>	</a:t>
            </a:r>
          </a:p>
          <a:p>
            <a:pPr marL="228600" indent="-228600">
              <a:lnSpc>
                <a:spcPct val="110000"/>
              </a:lnSpc>
              <a:spcAft>
                <a:spcPts val="300"/>
              </a:spcAft>
            </a:pPr>
            <a:r>
              <a:rPr lang="en-US" sz="1800" b="1" dirty="0"/>
              <a:t>Leah Nichols</a:t>
            </a:r>
            <a:r>
              <a:rPr lang="en-US" sz="1800" dirty="0"/>
              <a:t>, </a:t>
            </a:r>
            <a:r>
              <a:rPr lang="en-US" sz="1800" i="1" dirty="0"/>
              <a:t>National Science Foundation</a:t>
            </a:r>
            <a:endParaRPr lang="en-US" sz="1800" dirty="0"/>
          </a:p>
          <a:p>
            <a:pPr marL="228600" indent="-228600">
              <a:lnSpc>
                <a:spcPct val="110000"/>
              </a:lnSpc>
              <a:spcAft>
                <a:spcPts val="300"/>
              </a:spcAft>
            </a:pPr>
            <a:r>
              <a:rPr lang="en-US" sz="1800" b="1" dirty="0"/>
              <a:t>Robert </a:t>
            </a:r>
            <a:r>
              <a:rPr lang="en-US" sz="1800" b="1" dirty="0" err="1"/>
              <a:t>Vallario</a:t>
            </a:r>
            <a:r>
              <a:rPr lang="en-US" sz="1800" dirty="0"/>
              <a:t>, </a:t>
            </a:r>
            <a:r>
              <a:rPr lang="en-US" sz="1800" i="1" dirty="0"/>
              <a:t>U.S. Department of Energy</a:t>
            </a:r>
            <a:endParaRPr lang="en-US" sz="1800" b="1" dirty="0">
              <a:solidFill>
                <a:srgbClr val="3D88A8"/>
              </a:solidFill>
            </a:endParaRPr>
          </a:p>
          <a:p>
            <a:pPr marL="228600" indent="-228600">
              <a:lnSpc>
                <a:spcPct val="110000"/>
              </a:lnSpc>
              <a:spcBef>
                <a:spcPts val="600"/>
              </a:spcBef>
              <a:spcAft>
                <a:spcPts val="300"/>
              </a:spcAft>
            </a:pPr>
            <a:r>
              <a:rPr lang="en-US" b="1" dirty="0">
                <a:solidFill>
                  <a:srgbClr val="3D88A8"/>
                </a:solidFill>
              </a:rPr>
              <a:t>Chapter Lead</a:t>
            </a:r>
          </a:p>
          <a:p>
            <a:pPr marL="228600" indent="-228600">
              <a:lnSpc>
                <a:spcPct val="110000"/>
              </a:lnSpc>
              <a:spcAft>
                <a:spcPts val="300"/>
              </a:spcAft>
            </a:pPr>
            <a:r>
              <a:rPr lang="en-US" sz="1800" b="1" dirty="0"/>
              <a:t>Leon Clarke</a:t>
            </a:r>
            <a:r>
              <a:rPr lang="en-US" sz="1800" dirty="0"/>
              <a:t>, </a:t>
            </a:r>
            <a:r>
              <a:rPr lang="en-US" sz="1800" i="1" dirty="0"/>
              <a:t>Pacific Northwest National Laboratory</a:t>
            </a:r>
            <a:r>
              <a:rPr lang="en-US" sz="1800" dirty="0"/>
              <a:t>	</a:t>
            </a:r>
            <a:endParaRPr lang="en-US" sz="1800" b="1" dirty="0">
              <a:solidFill>
                <a:srgbClr val="3D88A8"/>
              </a:solidFill>
            </a:endParaRPr>
          </a:p>
          <a:p>
            <a:pPr marL="228600" indent="-228600">
              <a:lnSpc>
                <a:spcPct val="110000"/>
              </a:lnSpc>
              <a:spcBef>
                <a:spcPts val="600"/>
              </a:spcBef>
              <a:spcAft>
                <a:spcPts val="300"/>
              </a:spcAft>
            </a:pPr>
            <a:r>
              <a:rPr lang="en-US" b="1" dirty="0">
                <a:solidFill>
                  <a:srgbClr val="3D88A8"/>
                </a:solidFill>
              </a:rPr>
              <a:t>Chapter Authors</a:t>
            </a:r>
            <a:endParaRPr lang="en-US" b="1" dirty="0"/>
          </a:p>
          <a:p>
            <a:pPr marL="228600" indent="-228600">
              <a:lnSpc>
                <a:spcPct val="110000"/>
              </a:lnSpc>
              <a:spcAft>
                <a:spcPts val="300"/>
              </a:spcAft>
            </a:pPr>
            <a:r>
              <a:rPr lang="en-US" sz="1800" b="1" dirty="0"/>
              <a:t>Mohamad Hejazi</a:t>
            </a:r>
            <a:r>
              <a:rPr lang="en-US" sz="1800" dirty="0"/>
              <a:t>, </a:t>
            </a:r>
            <a:r>
              <a:rPr lang="en-US" sz="1800" i="1" dirty="0"/>
              <a:t>Pacific Northwest National Laboratory</a:t>
            </a:r>
          </a:p>
          <a:p>
            <a:pPr marL="228600" indent="-228600">
              <a:lnSpc>
                <a:spcPct val="110000"/>
              </a:lnSpc>
              <a:spcAft>
                <a:spcPts val="300"/>
              </a:spcAft>
            </a:pPr>
            <a:r>
              <a:rPr lang="en-US" sz="1800" b="1" dirty="0"/>
              <a:t>Jill </a:t>
            </a:r>
            <a:r>
              <a:rPr lang="en-US" sz="1800" b="1" dirty="0" err="1"/>
              <a:t>Horing</a:t>
            </a:r>
            <a:r>
              <a:rPr lang="en-US" sz="1800" dirty="0"/>
              <a:t>, </a:t>
            </a:r>
            <a:r>
              <a:rPr lang="en-US" sz="1800" i="1" dirty="0"/>
              <a:t>Pacific Northwest National Laboratory</a:t>
            </a:r>
          </a:p>
          <a:p>
            <a:pPr marL="228600" indent="-228600">
              <a:lnSpc>
                <a:spcPct val="110000"/>
              </a:lnSpc>
              <a:spcAft>
                <a:spcPts val="300"/>
              </a:spcAft>
            </a:pPr>
            <a:r>
              <a:rPr lang="en-US" sz="1800" b="1" dirty="0"/>
              <a:t>Anthony C. </a:t>
            </a:r>
            <a:r>
              <a:rPr lang="en-US" sz="1800" b="1" dirty="0" err="1"/>
              <a:t>Janetos</a:t>
            </a:r>
            <a:r>
              <a:rPr lang="en-US" sz="1800" dirty="0"/>
              <a:t>, </a:t>
            </a:r>
            <a:r>
              <a:rPr lang="en-US" sz="1800" i="1" dirty="0"/>
              <a:t>Boston University</a:t>
            </a:r>
          </a:p>
          <a:p>
            <a:pPr marL="228600" indent="-228600">
              <a:lnSpc>
                <a:spcPct val="110000"/>
              </a:lnSpc>
              <a:spcAft>
                <a:spcPts val="300"/>
              </a:spcAft>
            </a:pPr>
            <a:r>
              <a:rPr lang="en-US" sz="1800" b="1" dirty="0"/>
              <a:t>Katharine Mach</a:t>
            </a:r>
            <a:r>
              <a:rPr lang="en-US" sz="1800" dirty="0"/>
              <a:t>, </a:t>
            </a:r>
            <a:r>
              <a:rPr lang="en-US" sz="1800" i="1" dirty="0"/>
              <a:t>Stanford University</a:t>
            </a:r>
          </a:p>
          <a:p>
            <a:pPr marL="228600" indent="-228600">
              <a:lnSpc>
                <a:spcPct val="110000"/>
              </a:lnSpc>
              <a:spcAft>
                <a:spcPts val="300"/>
              </a:spcAft>
            </a:pPr>
            <a:r>
              <a:rPr lang="en-US" sz="1800" b="1" dirty="0"/>
              <a:t>Michael </a:t>
            </a:r>
            <a:r>
              <a:rPr lang="en-US" sz="1800" b="1" dirty="0" err="1"/>
              <a:t>Mastrandrea</a:t>
            </a:r>
            <a:r>
              <a:rPr lang="en-US" sz="1800" dirty="0"/>
              <a:t>, </a:t>
            </a:r>
            <a:r>
              <a:rPr lang="en-US" sz="1800" i="1" dirty="0"/>
              <a:t>Carnegie Institute for Science</a:t>
            </a:r>
          </a:p>
          <a:p>
            <a:pPr marL="228600" indent="-228600">
              <a:lnSpc>
                <a:spcPct val="110000"/>
              </a:lnSpc>
              <a:spcAft>
                <a:spcPts val="300"/>
              </a:spcAft>
            </a:pPr>
            <a:r>
              <a:rPr lang="en-US" sz="1800" b="1" dirty="0"/>
              <a:t>Marilee Orr, </a:t>
            </a:r>
            <a:r>
              <a:rPr lang="en-US" sz="1800" i="1" dirty="0"/>
              <a:t>U.S. Department of Homeland Security</a:t>
            </a:r>
          </a:p>
          <a:p>
            <a:pPr marL="228600" indent="-228600">
              <a:lnSpc>
                <a:spcPct val="110000"/>
              </a:lnSpc>
              <a:spcAft>
                <a:spcPts val="300"/>
              </a:spcAft>
            </a:pPr>
            <a:r>
              <a:rPr lang="en-US" sz="1800" b="1" dirty="0"/>
              <a:t>Benjamin L. Preston, </a:t>
            </a:r>
            <a:r>
              <a:rPr lang="en-US" sz="1800" i="1" dirty="0"/>
              <a:t>Rand Corporation</a:t>
            </a:r>
          </a:p>
          <a:p>
            <a:pPr marL="228600" indent="-228600">
              <a:lnSpc>
                <a:spcPct val="110000"/>
              </a:lnSpc>
              <a:spcAft>
                <a:spcPts val="300"/>
              </a:spcAft>
            </a:pPr>
            <a:r>
              <a:rPr lang="en-US" sz="1800" b="1" dirty="0"/>
              <a:t>Patrick Reed, </a:t>
            </a:r>
            <a:r>
              <a:rPr lang="en-US" sz="1800" i="1" dirty="0"/>
              <a:t>Cornell University</a:t>
            </a:r>
          </a:p>
          <a:p>
            <a:pPr marL="228600" indent="-228600">
              <a:lnSpc>
                <a:spcPct val="110000"/>
              </a:lnSpc>
              <a:spcAft>
                <a:spcPts val="300"/>
              </a:spcAft>
            </a:pPr>
            <a:r>
              <a:rPr lang="en-US" sz="1800" b="1" dirty="0"/>
              <a:t>Ronald D. Sands, </a:t>
            </a:r>
            <a:r>
              <a:rPr lang="en-US" sz="1800" i="1" dirty="0"/>
              <a:t>U.S. Department of Agriculture</a:t>
            </a:r>
          </a:p>
          <a:p>
            <a:pPr marL="228600" indent="-228600">
              <a:lnSpc>
                <a:spcPct val="110000"/>
              </a:lnSpc>
              <a:spcAft>
                <a:spcPts val="300"/>
              </a:spcAft>
            </a:pPr>
            <a:r>
              <a:rPr lang="en-US" sz="1800" b="1" dirty="0"/>
              <a:t>Dave D. White, </a:t>
            </a:r>
            <a:r>
              <a:rPr lang="en-US" sz="1800" i="1" dirty="0"/>
              <a:t>Arizona State University</a:t>
            </a:r>
            <a:endParaRPr lang="en-US" sz="1800" dirty="0"/>
          </a:p>
          <a:p>
            <a:pPr marL="228600" indent="-228600">
              <a:lnSpc>
                <a:spcPct val="110000"/>
              </a:lnSpc>
              <a:spcBef>
                <a:spcPts val="600"/>
              </a:spcBef>
              <a:spcAft>
                <a:spcPts val="300"/>
              </a:spcAft>
            </a:pPr>
            <a:r>
              <a:rPr lang="en-US" b="1" dirty="0">
                <a:solidFill>
                  <a:srgbClr val="3D88A8"/>
                </a:solidFill>
              </a:rPr>
              <a:t>Review Editor</a:t>
            </a:r>
          </a:p>
          <a:p>
            <a:pPr marL="228600" indent="-228600">
              <a:lnSpc>
                <a:spcPct val="110000"/>
              </a:lnSpc>
              <a:spcAft>
                <a:spcPts val="300"/>
              </a:spcAft>
            </a:pPr>
            <a:r>
              <a:rPr lang="en-US" sz="1800" b="1" dirty="0"/>
              <a:t>Kai Lee</a:t>
            </a:r>
            <a:r>
              <a:rPr lang="en-US" sz="1800" dirty="0"/>
              <a:t>, </a:t>
            </a:r>
            <a:r>
              <a:rPr lang="en-US" sz="1800" i="1" dirty="0"/>
              <a:t>Williams College (Emeritus) and the Packard Foundation (Retired)</a:t>
            </a:r>
          </a:p>
        </p:txBody>
      </p:sp>
    </p:spTree>
    <p:extLst>
      <p:ext uri="{BB962C8B-B14F-4D97-AF65-F5344CB8AC3E}">
        <p14:creationId xmlns:p14="http://schemas.microsoft.com/office/powerpoint/2010/main" val="163957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FF3A2F0-888B-3F4A-A1B0-8AE242F5C679}"/>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xmlns="" id="{63128CB2-C276-F744-811D-77C74C484AB7}"/>
              </a:ext>
            </a:extLst>
          </p:cNvPr>
          <p:cNvSpPr>
            <a:spLocks noGrp="1"/>
          </p:cNvSpPr>
          <p:nvPr>
            <p:ph type="body" sz="quarter" idx="11"/>
          </p:nvPr>
        </p:nvSpPr>
        <p:spPr/>
        <p:txBody>
          <a:bodyPr/>
          <a:lstStyle/>
          <a:p>
            <a:r>
              <a:rPr lang="en-US" dirty="0"/>
              <a:t>17</a:t>
            </a:r>
          </a:p>
        </p:txBody>
      </p:sp>
      <p:sp>
        <p:nvSpPr>
          <p:cNvPr id="4" name="Text Placeholder 3">
            <a:extLst>
              <a:ext uri="{FF2B5EF4-FFF2-40B4-BE49-F238E27FC236}">
                <a16:creationId xmlns:a16="http://schemas.microsoft.com/office/drawing/2014/main" xmlns="" id="{3C1BF61F-E414-AC4C-96D0-C24CFD66035D}"/>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E2163B4F-6668-844F-8B5C-1CF3BAE55A3F}"/>
              </a:ext>
            </a:extLst>
          </p:cNvPr>
          <p:cNvSpPr>
            <a:spLocks noGrp="1"/>
          </p:cNvSpPr>
          <p:nvPr>
            <p:ph idx="13"/>
          </p:nvPr>
        </p:nvSpPr>
        <p:spPr/>
        <p:txBody>
          <a:bodyPr/>
          <a:lstStyle/>
          <a:p>
            <a:pPr>
              <a:spcAft>
                <a:spcPts val="300"/>
              </a:spcAft>
            </a:pPr>
            <a:r>
              <a:rPr lang="en-US" sz="2200" b="1" dirty="0">
                <a:solidFill>
                  <a:srgbClr val="3D88A8"/>
                </a:solidFill>
              </a:rPr>
              <a:t>USGCRP Coordinators</a:t>
            </a:r>
          </a:p>
          <a:p>
            <a:pPr>
              <a:spcAft>
                <a:spcPts val="300"/>
              </a:spcAft>
            </a:pPr>
            <a:r>
              <a:rPr lang="en-US" b="1" dirty="0"/>
              <a:t>Kristin Lewis</a:t>
            </a:r>
            <a:r>
              <a:rPr lang="en-US" dirty="0"/>
              <a:t>, </a:t>
            </a:r>
            <a:r>
              <a:rPr lang="en-US" i="1" dirty="0"/>
              <a:t>Senior Scientist</a:t>
            </a:r>
          </a:p>
          <a:p>
            <a:pPr>
              <a:spcAft>
                <a:spcPts val="300"/>
              </a:spcAft>
            </a:pPr>
            <a:r>
              <a:rPr lang="en-US" b="1" dirty="0"/>
              <a:t>Natalie Bennett</a:t>
            </a:r>
            <a:r>
              <a:rPr lang="en-US" dirty="0"/>
              <a:t>, </a:t>
            </a:r>
            <a:r>
              <a:rPr lang="en-US" i="1" dirty="0"/>
              <a:t>Adaptation and Assessment Analyst</a:t>
            </a:r>
          </a:p>
        </p:txBody>
      </p:sp>
    </p:spTree>
    <p:extLst>
      <p:ext uri="{BB962C8B-B14F-4D97-AF65-F5344CB8AC3E}">
        <p14:creationId xmlns:p14="http://schemas.microsoft.com/office/powerpoint/2010/main" val="97180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D9E933A-BCB0-D242-8185-E3E88BBE8807}"/>
              </a:ext>
            </a:extLst>
          </p:cNvPr>
          <p:cNvSpPr>
            <a:spLocks noGrp="1"/>
          </p:cNvSpPr>
          <p:nvPr>
            <p:ph type="subTitle" idx="1"/>
          </p:nvPr>
        </p:nvSpPr>
        <p:spPr/>
        <p:txBody>
          <a:bodyPr>
            <a:normAutofit fontScale="85000" lnSpcReduction="10000"/>
          </a:bodyPr>
          <a:lstStyle/>
          <a:p>
            <a:r>
              <a:rPr lang="en-US" b="1" dirty="0"/>
              <a:t>Clarke</a:t>
            </a:r>
            <a:r>
              <a:rPr lang="en-US" dirty="0"/>
              <a:t>, L., L. Nichols, R. </a:t>
            </a:r>
            <a:r>
              <a:rPr lang="en-US" dirty="0" err="1"/>
              <a:t>Vallario</a:t>
            </a:r>
            <a:r>
              <a:rPr lang="en-US" dirty="0"/>
              <a:t>, M. Hejazi, J. </a:t>
            </a:r>
            <a:r>
              <a:rPr lang="en-US" dirty="0" err="1"/>
              <a:t>Horing</a:t>
            </a:r>
            <a:r>
              <a:rPr lang="en-US" dirty="0"/>
              <a:t>, A.C. </a:t>
            </a:r>
            <a:r>
              <a:rPr lang="en-US" dirty="0" err="1"/>
              <a:t>Janetos</a:t>
            </a:r>
            <a:r>
              <a:rPr lang="en-US" dirty="0"/>
              <a:t>, K. Mach, M. </a:t>
            </a:r>
            <a:r>
              <a:rPr lang="en-US" dirty="0" err="1"/>
              <a:t>Mastrandrea</a:t>
            </a:r>
            <a:r>
              <a:rPr lang="en-US" dirty="0"/>
              <a:t>, M. Orr, B.L. Preston, P. Reed, R.D. Sands, and D.D. White, 2018: Sector Interactions, Multiple Stressors, and Complex Systems.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10.7930/NCA4.2018.CH17</a:t>
            </a:r>
            <a:endParaRPr lang="en-US" dirty="0"/>
          </a:p>
        </p:txBody>
      </p:sp>
      <p:sp>
        <p:nvSpPr>
          <p:cNvPr id="3" name="Text Placeholder 2">
            <a:extLst>
              <a:ext uri="{FF2B5EF4-FFF2-40B4-BE49-F238E27FC236}">
                <a16:creationId xmlns:a16="http://schemas.microsoft.com/office/drawing/2014/main" xmlns="" id="{EDDCF07F-94CD-0D41-92E9-CC3C5A132497}"/>
              </a:ext>
            </a:extLst>
          </p:cNvPr>
          <p:cNvSpPr>
            <a:spLocks noGrp="1"/>
          </p:cNvSpPr>
          <p:nvPr>
            <p:ph type="body" sz="quarter" idx="10"/>
          </p:nvPr>
        </p:nvSpPr>
        <p:spPr/>
        <p:txBody>
          <a:bodyPr/>
          <a:lstStyle/>
          <a:p>
            <a:r>
              <a:rPr lang="en-US" dirty="0"/>
              <a:t>https://nca2018.globalchange.gov/chapter/complex-systems</a:t>
            </a:r>
          </a:p>
        </p:txBody>
      </p:sp>
    </p:spTree>
    <p:extLst>
      <p:ext uri="{BB962C8B-B14F-4D97-AF65-F5344CB8AC3E}">
        <p14:creationId xmlns:p14="http://schemas.microsoft.com/office/powerpoint/2010/main" val="67741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81D75C0-D4F5-D34E-B53B-2D1C767739F5}"/>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xmlns="" id="{3DBA9772-2562-C44D-A138-F335C7A0F8DE}"/>
              </a:ext>
            </a:extLst>
          </p:cNvPr>
          <p:cNvSpPr>
            <a:spLocks noGrp="1"/>
          </p:cNvSpPr>
          <p:nvPr>
            <p:ph type="body" sz="quarter" idx="11"/>
          </p:nvPr>
        </p:nvSpPr>
        <p:spPr/>
        <p:txBody>
          <a:bodyPr/>
          <a:lstStyle/>
          <a:p>
            <a:r>
              <a:rPr lang="en-US" dirty="0"/>
              <a:t>17</a:t>
            </a:r>
          </a:p>
        </p:txBody>
      </p:sp>
      <p:sp>
        <p:nvSpPr>
          <p:cNvPr id="4" name="Text Placeholder 3">
            <a:extLst>
              <a:ext uri="{FF2B5EF4-FFF2-40B4-BE49-F238E27FC236}">
                <a16:creationId xmlns:a16="http://schemas.microsoft.com/office/drawing/2014/main" xmlns="" id="{9AB15F3D-B458-7E4E-9784-3CF8511C37CD}"/>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2385FBD5-10D3-5748-93B4-5CF0E1443E0E}"/>
              </a:ext>
            </a:extLst>
          </p:cNvPr>
          <p:cNvSpPr>
            <a:spLocks noGrp="1"/>
          </p:cNvSpPr>
          <p:nvPr>
            <p:ph idx="13"/>
          </p:nvPr>
        </p:nvSpPr>
        <p:spPr/>
        <p:txBody>
          <a:bodyPr>
            <a:normAutofit/>
          </a:bodyPr>
          <a:lstStyle/>
          <a:p>
            <a:r>
              <a:rPr lang="en-US" dirty="0"/>
              <a:t>The sectors and systems exposed to climate (for example, energy, water, and agriculture) interact with and depend on one another and other systems less directly exposed to climate (such as the financial sector). In addition, these interacting systems are not only exposed to climate-related stressors such as floods, droughts, and heat waves, they are also subject to a range of non-climate factors, from population movements to economic fluctuations to urban expansion. These interactions can lead to complex behaviors and outcomes that are difficult to predict. It is not possible to fully understand the implications of climate change on the United States without considering the interactions among sectors and their consequences.</a:t>
            </a:r>
          </a:p>
        </p:txBody>
      </p:sp>
      <p:sp>
        <p:nvSpPr>
          <p:cNvPr id="6" name="Text Placeholder 5">
            <a:extLst>
              <a:ext uri="{FF2B5EF4-FFF2-40B4-BE49-F238E27FC236}">
                <a16:creationId xmlns:a16="http://schemas.microsoft.com/office/drawing/2014/main" xmlns="" id="{D54C125D-CA6F-B94E-AE06-54BD53C4089F}"/>
              </a:ext>
            </a:extLst>
          </p:cNvPr>
          <p:cNvSpPr>
            <a:spLocks noGrp="1"/>
          </p:cNvSpPr>
          <p:nvPr>
            <p:ph type="body" sz="quarter" idx="14"/>
          </p:nvPr>
        </p:nvSpPr>
        <p:spPr/>
        <p:txBody>
          <a:bodyPr/>
          <a:lstStyle/>
          <a:p>
            <a:r>
              <a:rPr lang="en-US" dirty="0"/>
              <a:t>Interactions Among Sectors</a:t>
            </a:r>
          </a:p>
        </p:txBody>
      </p:sp>
    </p:spTree>
    <p:extLst>
      <p:ext uri="{BB962C8B-B14F-4D97-AF65-F5344CB8AC3E}">
        <p14:creationId xmlns:p14="http://schemas.microsoft.com/office/powerpoint/2010/main" val="348180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1560EEE-3396-9043-9FC1-67E91A767DB7}"/>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xmlns="" id="{B96505B4-B3AD-5D41-9011-FBE03ADDA1A4}"/>
              </a:ext>
            </a:extLst>
          </p:cNvPr>
          <p:cNvSpPr>
            <a:spLocks noGrp="1"/>
          </p:cNvSpPr>
          <p:nvPr>
            <p:ph type="body" sz="quarter" idx="11"/>
          </p:nvPr>
        </p:nvSpPr>
        <p:spPr/>
        <p:txBody>
          <a:bodyPr>
            <a:normAutofit/>
          </a:bodyPr>
          <a:lstStyle/>
          <a:p>
            <a:r>
              <a:rPr lang="en-US" dirty="0"/>
              <a:t>17</a:t>
            </a:r>
          </a:p>
        </p:txBody>
      </p:sp>
      <p:sp>
        <p:nvSpPr>
          <p:cNvPr id="4" name="Text Placeholder 3">
            <a:extLst>
              <a:ext uri="{FF2B5EF4-FFF2-40B4-BE49-F238E27FC236}">
                <a16:creationId xmlns:a16="http://schemas.microsoft.com/office/drawing/2014/main" xmlns="" id="{6C6341E2-079C-6040-8F1C-02505B3FE426}"/>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3CE6D2FD-54E2-3540-B61C-F97AA46250F8}"/>
              </a:ext>
            </a:extLst>
          </p:cNvPr>
          <p:cNvSpPr>
            <a:spLocks noGrp="1"/>
          </p:cNvSpPr>
          <p:nvPr>
            <p:ph idx="13"/>
          </p:nvPr>
        </p:nvSpPr>
        <p:spPr/>
        <p:txBody>
          <a:bodyPr/>
          <a:lstStyle/>
          <a:p>
            <a:r>
              <a:rPr lang="en-US" dirty="0"/>
              <a:t>Climate change risk assessment benefits from a multisector perspective, encompassing interactions among sectors and both climate and non-climate stressors. Because such interactions and their consequences can be challenging to identify in advance, effectively assessing multisector risks requires tools and approaches that integrate diverse evidence and that consider a wide range of possible outcomes.</a:t>
            </a:r>
          </a:p>
        </p:txBody>
      </p:sp>
      <p:sp>
        <p:nvSpPr>
          <p:cNvPr id="6" name="Text Placeholder 5">
            <a:extLst>
              <a:ext uri="{FF2B5EF4-FFF2-40B4-BE49-F238E27FC236}">
                <a16:creationId xmlns:a16="http://schemas.microsoft.com/office/drawing/2014/main" xmlns="" id="{F950FC9D-C771-3443-AB3A-126DF94843D8}"/>
              </a:ext>
            </a:extLst>
          </p:cNvPr>
          <p:cNvSpPr>
            <a:spLocks noGrp="1"/>
          </p:cNvSpPr>
          <p:nvPr>
            <p:ph type="body" sz="quarter" idx="14"/>
          </p:nvPr>
        </p:nvSpPr>
        <p:spPr/>
        <p:txBody>
          <a:bodyPr/>
          <a:lstStyle/>
          <a:p>
            <a:r>
              <a:rPr lang="en-US" dirty="0"/>
              <a:t>Multisector Risk Assessment</a:t>
            </a:r>
          </a:p>
        </p:txBody>
      </p:sp>
    </p:spTree>
    <p:extLst>
      <p:ext uri="{BB962C8B-B14F-4D97-AF65-F5344CB8AC3E}">
        <p14:creationId xmlns:p14="http://schemas.microsoft.com/office/powerpoint/2010/main" val="334897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7E9744-3762-ED44-B0A2-785D798E1098}"/>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xmlns="" id="{F788357A-BFCE-2942-8682-60875521B365}"/>
              </a:ext>
            </a:extLst>
          </p:cNvPr>
          <p:cNvSpPr>
            <a:spLocks noGrp="1"/>
          </p:cNvSpPr>
          <p:nvPr>
            <p:ph type="body" sz="quarter" idx="11"/>
          </p:nvPr>
        </p:nvSpPr>
        <p:spPr/>
        <p:txBody>
          <a:bodyPr/>
          <a:lstStyle/>
          <a:p>
            <a:r>
              <a:rPr lang="en-US" dirty="0"/>
              <a:t>17</a:t>
            </a:r>
          </a:p>
        </p:txBody>
      </p:sp>
      <p:sp>
        <p:nvSpPr>
          <p:cNvPr id="4" name="Text Placeholder 3">
            <a:extLst>
              <a:ext uri="{FF2B5EF4-FFF2-40B4-BE49-F238E27FC236}">
                <a16:creationId xmlns:a16="http://schemas.microsoft.com/office/drawing/2014/main" xmlns="" id="{25C2220C-01B8-F943-AE67-6A954DAED81D}"/>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A659BBA3-4AB2-114C-A7BF-F50E4AB19328}"/>
              </a:ext>
            </a:extLst>
          </p:cNvPr>
          <p:cNvSpPr>
            <a:spLocks noGrp="1"/>
          </p:cNvSpPr>
          <p:nvPr>
            <p:ph idx="13"/>
          </p:nvPr>
        </p:nvSpPr>
        <p:spPr/>
        <p:txBody>
          <a:bodyPr>
            <a:normAutofit/>
          </a:bodyPr>
          <a:lstStyle/>
          <a:p>
            <a:r>
              <a:rPr lang="en-US" dirty="0"/>
              <a:t>The joint management of interacting systems can enhance the resilience of communities, industries, and ecosystems to climate-related stressors. For example, during drought events, river operations can be managed to balance water demand for drinking water, navigation, and electricity production. Such integrated approaches can help avoid missed opportunities or unanticipated tradeoffs associated with the implementation of management responses to climate-related stressors.</a:t>
            </a:r>
          </a:p>
        </p:txBody>
      </p:sp>
      <p:sp>
        <p:nvSpPr>
          <p:cNvPr id="6" name="Text Placeholder 5">
            <a:extLst>
              <a:ext uri="{FF2B5EF4-FFF2-40B4-BE49-F238E27FC236}">
                <a16:creationId xmlns:a16="http://schemas.microsoft.com/office/drawing/2014/main" xmlns="" id="{0B6C2A34-FCD0-7B4D-BB07-3006BA9FD8FC}"/>
              </a:ext>
            </a:extLst>
          </p:cNvPr>
          <p:cNvSpPr>
            <a:spLocks noGrp="1"/>
          </p:cNvSpPr>
          <p:nvPr>
            <p:ph type="body" sz="quarter" idx="14"/>
          </p:nvPr>
        </p:nvSpPr>
        <p:spPr/>
        <p:txBody>
          <a:bodyPr/>
          <a:lstStyle/>
          <a:p>
            <a:r>
              <a:rPr lang="en-US" dirty="0"/>
              <a:t>Management of Interacting Systems</a:t>
            </a:r>
          </a:p>
        </p:txBody>
      </p:sp>
    </p:spTree>
    <p:extLst>
      <p:ext uri="{BB962C8B-B14F-4D97-AF65-F5344CB8AC3E}">
        <p14:creationId xmlns:p14="http://schemas.microsoft.com/office/powerpoint/2010/main" val="395432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896B178-4753-AF4B-B38A-C5A8D3139E6C}"/>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xmlns="" id="{5248320A-19ED-774E-982B-95547544E714}"/>
              </a:ext>
            </a:extLst>
          </p:cNvPr>
          <p:cNvSpPr>
            <a:spLocks noGrp="1"/>
          </p:cNvSpPr>
          <p:nvPr>
            <p:ph type="body" sz="quarter" idx="11"/>
          </p:nvPr>
        </p:nvSpPr>
        <p:spPr/>
        <p:txBody>
          <a:bodyPr/>
          <a:lstStyle/>
          <a:p>
            <a:r>
              <a:rPr lang="en-US" dirty="0"/>
              <a:t>17</a:t>
            </a:r>
          </a:p>
        </p:txBody>
      </p:sp>
      <p:sp>
        <p:nvSpPr>
          <p:cNvPr id="4" name="Text Placeholder 3">
            <a:extLst>
              <a:ext uri="{FF2B5EF4-FFF2-40B4-BE49-F238E27FC236}">
                <a16:creationId xmlns:a16="http://schemas.microsoft.com/office/drawing/2014/main" xmlns="" id="{5067ACB9-53E0-984F-AAF2-E9A112EB7F72}"/>
              </a:ext>
            </a:extLst>
          </p:cNvPr>
          <p:cNvSpPr>
            <a:spLocks noGrp="1"/>
          </p:cNvSpPr>
          <p:nvPr>
            <p:ph type="body" sz="quarter" idx="12"/>
          </p:nvPr>
        </p:nvSpPr>
        <p:spPr/>
        <p:txBody>
          <a:bodyPr/>
          <a:lstStyle/>
          <a:p>
            <a:r>
              <a:rPr lang="en-US" dirty="0"/>
              <a:t>Ch. 17 | Sector Interactions, Multiple Stressors, and Complex Systems</a:t>
            </a:r>
          </a:p>
        </p:txBody>
      </p:sp>
      <p:sp>
        <p:nvSpPr>
          <p:cNvPr id="5" name="Content Placeholder 4">
            <a:extLst>
              <a:ext uri="{FF2B5EF4-FFF2-40B4-BE49-F238E27FC236}">
                <a16:creationId xmlns:a16="http://schemas.microsoft.com/office/drawing/2014/main" xmlns="" id="{F56780B0-8304-F944-9336-32CD8CBB16A3}"/>
              </a:ext>
            </a:extLst>
          </p:cNvPr>
          <p:cNvSpPr>
            <a:spLocks noGrp="1"/>
          </p:cNvSpPr>
          <p:nvPr>
            <p:ph idx="13"/>
          </p:nvPr>
        </p:nvSpPr>
        <p:spPr/>
        <p:txBody>
          <a:bodyPr/>
          <a:lstStyle/>
          <a:p>
            <a:r>
              <a:rPr lang="en-US" dirty="0"/>
              <a:t>Predicting the responses of complex, interdependent systems will depend on developing meaningful models of multiple, diverse systems, including human systems, and methods for characterizing uncertainty.</a:t>
            </a:r>
          </a:p>
          <a:p>
            <a:endParaRPr lang="en-US" dirty="0"/>
          </a:p>
        </p:txBody>
      </p:sp>
      <p:sp>
        <p:nvSpPr>
          <p:cNvPr id="6" name="Text Placeholder 5">
            <a:extLst>
              <a:ext uri="{FF2B5EF4-FFF2-40B4-BE49-F238E27FC236}">
                <a16:creationId xmlns:a16="http://schemas.microsoft.com/office/drawing/2014/main" xmlns="" id="{BD8EE9D3-4FFB-C843-AF8B-08E1B2F3D411}"/>
              </a:ext>
            </a:extLst>
          </p:cNvPr>
          <p:cNvSpPr>
            <a:spLocks noGrp="1"/>
          </p:cNvSpPr>
          <p:nvPr>
            <p:ph type="body" sz="quarter" idx="14"/>
          </p:nvPr>
        </p:nvSpPr>
        <p:spPr/>
        <p:txBody>
          <a:bodyPr/>
          <a:lstStyle/>
          <a:p>
            <a:r>
              <a:rPr lang="en-US" dirty="0"/>
              <a:t>Advancing Knowledge</a:t>
            </a:r>
          </a:p>
        </p:txBody>
      </p:sp>
    </p:spTree>
    <p:extLst>
      <p:ext uri="{BB962C8B-B14F-4D97-AF65-F5344CB8AC3E}">
        <p14:creationId xmlns:p14="http://schemas.microsoft.com/office/powerpoint/2010/main" val="131531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9B64DA1-2614-E446-B9CA-AAE24D68E2A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902805"/>
            <a:ext cx="4629150" cy="4555671"/>
          </a:xfrm>
        </p:spPr>
      </p:pic>
      <p:sp>
        <p:nvSpPr>
          <p:cNvPr id="3" name="Title 2">
            <a:extLst>
              <a:ext uri="{FF2B5EF4-FFF2-40B4-BE49-F238E27FC236}">
                <a16:creationId xmlns:a16="http://schemas.microsoft.com/office/drawing/2014/main" xmlns="" id="{970E3B11-F302-874F-8305-79099647C78D}"/>
              </a:ext>
            </a:extLst>
          </p:cNvPr>
          <p:cNvSpPr>
            <a:spLocks noGrp="1"/>
          </p:cNvSpPr>
          <p:nvPr>
            <p:ph type="title"/>
          </p:nvPr>
        </p:nvSpPr>
        <p:spPr/>
        <p:txBody>
          <a:bodyPr/>
          <a:lstStyle/>
          <a:p>
            <a:r>
              <a:rPr lang="en-US" dirty="0"/>
              <a:t>Fig. 17.1: Complex Sectoral Interactions</a:t>
            </a:r>
          </a:p>
        </p:txBody>
      </p:sp>
      <p:sp>
        <p:nvSpPr>
          <p:cNvPr id="4" name="Text Placeholder 3">
            <a:extLst>
              <a:ext uri="{FF2B5EF4-FFF2-40B4-BE49-F238E27FC236}">
                <a16:creationId xmlns:a16="http://schemas.microsoft.com/office/drawing/2014/main" xmlns="" id="{FFF9BE74-8F7D-684F-BFC8-C8BA8A4A9AA3}"/>
              </a:ext>
            </a:extLst>
          </p:cNvPr>
          <p:cNvSpPr>
            <a:spLocks noGrp="1"/>
          </p:cNvSpPr>
          <p:nvPr>
            <p:ph type="body" sz="half" idx="2"/>
          </p:nvPr>
        </p:nvSpPr>
        <p:spPr/>
        <p:txBody>
          <a:bodyPr/>
          <a:lstStyle/>
          <a:p>
            <a:r>
              <a:rPr lang="en-US" dirty="0"/>
              <a:t>Sectors are interacting and interdependent through physical, social, institutional, environmental, and economic linkages. These sectors and the interactions among them are affected by a range of climate-related and non-climate influences. </a:t>
            </a:r>
            <a:r>
              <a:rPr lang="en-US" i="1" dirty="0"/>
              <a:t>Sources: Pacific Northwest National Laboratory, Arizona State University, and Cornell University.</a:t>
            </a:r>
          </a:p>
          <a:p>
            <a:endParaRPr lang="en-US" dirty="0"/>
          </a:p>
        </p:txBody>
      </p:sp>
      <p:sp>
        <p:nvSpPr>
          <p:cNvPr id="5" name="Text Placeholder 4">
            <a:extLst>
              <a:ext uri="{FF2B5EF4-FFF2-40B4-BE49-F238E27FC236}">
                <a16:creationId xmlns:a16="http://schemas.microsoft.com/office/drawing/2014/main" xmlns="" id="{2733F4E2-7CA3-5643-B493-E2063C7378BA}"/>
              </a:ext>
            </a:extLst>
          </p:cNvPr>
          <p:cNvSpPr>
            <a:spLocks noGrp="1"/>
          </p:cNvSpPr>
          <p:nvPr>
            <p:ph type="body" sz="quarter" idx="12"/>
          </p:nvPr>
        </p:nvSpPr>
        <p:spPr/>
        <p:txBody>
          <a:bodyPr/>
          <a:lstStyle/>
          <a:p>
            <a:r>
              <a:rPr lang="en-US" dirty="0"/>
              <a:t>Ch. 17 | Sector Interactions, Multiple Stressors, and Complex Systems</a:t>
            </a:r>
          </a:p>
        </p:txBody>
      </p:sp>
    </p:spTree>
    <p:extLst>
      <p:ext uri="{BB962C8B-B14F-4D97-AF65-F5344CB8AC3E}">
        <p14:creationId xmlns:p14="http://schemas.microsoft.com/office/powerpoint/2010/main" val="391128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629FD65-5785-9F49-B492-BAC2DBF7AB8C}"/>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4087"/>
            <a:ext cx="4629150" cy="3090076"/>
          </a:xfrm>
        </p:spPr>
      </p:pic>
      <p:sp>
        <p:nvSpPr>
          <p:cNvPr id="3" name="Title 2">
            <a:extLst>
              <a:ext uri="{FF2B5EF4-FFF2-40B4-BE49-F238E27FC236}">
                <a16:creationId xmlns:a16="http://schemas.microsoft.com/office/drawing/2014/main" xmlns="" id="{A85524B5-C1A5-DC42-A906-E60592A8EDF7}"/>
              </a:ext>
            </a:extLst>
          </p:cNvPr>
          <p:cNvSpPr>
            <a:spLocks noGrp="1"/>
          </p:cNvSpPr>
          <p:nvPr>
            <p:ph type="title"/>
          </p:nvPr>
        </p:nvSpPr>
        <p:spPr/>
        <p:txBody>
          <a:bodyPr/>
          <a:lstStyle/>
          <a:p>
            <a:r>
              <a:rPr lang="en-US" dirty="0"/>
              <a:t>Fig. 17.2: Hurricane Harvey Flooding</a:t>
            </a:r>
          </a:p>
        </p:txBody>
      </p:sp>
      <p:sp>
        <p:nvSpPr>
          <p:cNvPr id="4" name="Text Placeholder 3">
            <a:extLst>
              <a:ext uri="{FF2B5EF4-FFF2-40B4-BE49-F238E27FC236}">
                <a16:creationId xmlns:a16="http://schemas.microsoft.com/office/drawing/2014/main" xmlns="" id="{DDD657FD-90CF-A747-B973-97FC342E85F4}"/>
              </a:ext>
            </a:extLst>
          </p:cNvPr>
          <p:cNvSpPr>
            <a:spLocks noGrp="1"/>
          </p:cNvSpPr>
          <p:nvPr>
            <p:ph type="body" sz="half" idx="2"/>
          </p:nvPr>
        </p:nvSpPr>
        <p:spPr/>
        <p:txBody>
          <a:bodyPr>
            <a:normAutofit lnSpcReduction="10000"/>
          </a:bodyPr>
          <a:lstStyle/>
          <a:p>
            <a:r>
              <a:rPr lang="en-US" dirty="0"/>
              <a:t>Hurricane Harvey led to widespread flooding and knocked out power to 300,000 customers in Texas in 2017, with cascading effects on critical infrastructure facilities such as hospitals, water and wastewater treatment plants, and refineries. The photo shows Port Arthur, Texas, on August 31, 2017—six days after Hurricane Harvey made landfall along the Gulf Coast. </a:t>
            </a:r>
            <a:r>
              <a:rPr lang="en-US" i="1" dirty="0"/>
              <a:t>Photo credit: Staff Sgt. Daniel J. Martinez, U.S. Air National Guard.</a:t>
            </a:r>
          </a:p>
          <a:p>
            <a:endParaRPr lang="en-US" dirty="0"/>
          </a:p>
        </p:txBody>
      </p:sp>
      <p:sp>
        <p:nvSpPr>
          <p:cNvPr id="5" name="Text Placeholder 4">
            <a:extLst>
              <a:ext uri="{FF2B5EF4-FFF2-40B4-BE49-F238E27FC236}">
                <a16:creationId xmlns:a16="http://schemas.microsoft.com/office/drawing/2014/main" xmlns="" id="{45F26247-C4E2-5D42-AF3B-BCC38E920752}"/>
              </a:ext>
            </a:extLst>
          </p:cNvPr>
          <p:cNvSpPr>
            <a:spLocks noGrp="1"/>
          </p:cNvSpPr>
          <p:nvPr>
            <p:ph type="body" sz="quarter" idx="12"/>
          </p:nvPr>
        </p:nvSpPr>
        <p:spPr/>
        <p:txBody>
          <a:bodyPr/>
          <a:lstStyle/>
          <a:p>
            <a:r>
              <a:rPr lang="en-US" dirty="0"/>
              <a:t>Ch. 17 | Sector Interactions, Multiple Stressors, and Complex Systems</a:t>
            </a:r>
          </a:p>
        </p:txBody>
      </p:sp>
    </p:spTree>
    <p:extLst>
      <p:ext uri="{BB962C8B-B14F-4D97-AF65-F5344CB8AC3E}">
        <p14:creationId xmlns:p14="http://schemas.microsoft.com/office/powerpoint/2010/main" val="75079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BDA47484-E7E7-3847-A088-62F8F63E9B9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881289"/>
            <a:ext cx="4629150" cy="4555671"/>
          </a:xfrm>
        </p:spPr>
      </p:pic>
      <p:sp>
        <p:nvSpPr>
          <p:cNvPr id="3" name="Title 2">
            <a:extLst>
              <a:ext uri="{FF2B5EF4-FFF2-40B4-BE49-F238E27FC236}">
                <a16:creationId xmlns:a16="http://schemas.microsoft.com/office/drawing/2014/main" xmlns="" id="{8CC00C7A-EA76-FC4B-A4AF-DBE99E55B353}"/>
              </a:ext>
            </a:extLst>
          </p:cNvPr>
          <p:cNvSpPr>
            <a:spLocks noGrp="1"/>
          </p:cNvSpPr>
          <p:nvPr>
            <p:ph type="title"/>
          </p:nvPr>
        </p:nvSpPr>
        <p:spPr/>
        <p:txBody>
          <a:bodyPr/>
          <a:lstStyle/>
          <a:p>
            <a:r>
              <a:rPr lang="en-US" dirty="0"/>
              <a:t>Fig. 17.3: Energy</a:t>
            </a:r>
            <a:r>
              <a:rPr lang="en-US" b="0" dirty="0"/>
              <a:t>–</a:t>
            </a:r>
            <a:br>
              <a:rPr lang="en-US" b="0" dirty="0"/>
            </a:br>
            <a:r>
              <a:rPr lang="en-US" dirty="0"/>
              <a:t>Water</a:t>
            </a:r>
            <a:r>
              <a:rPr lang="en-US" b="0" dirty="0"/>
              <a:t>–</a:t>
            </a:r>
            <a:r>
              <a:rPr lang="en-US" dirty="0"/>
              <a:t>Land Interactions</a:t>
            </a:r>
          </a:p>
        </p:txBody>
      </p:sp>
      <p:sp>
        <p:nvSpPr>
          <p:cNvPr id="4" name="Text Placeholder 3">
            <a:extLst>
              <a:ext uri="{FF2B5EF4-FFF2-40B4-BE49-F238E27FC236}">
                <a16:creationId xmlns:a16="http://schemas.microsoft.com/office/drawing/2014/main" xmlns="" id="{06F7AF23-22BF-674F-A8A6-1639B0577EE9}"/>
              </a:ext>
            </a:extLst>
          </p:cNvPr>
          <p:cNvSpPr>
            <a:spLocks noGrp="1"/>
          </p:cNvSpPr>
          <p:nvPr>
            <p:ph type="body" sz="half" idx="2"/>
          </p:nvPr>
        </p:nvSpPr>
        <p:spPr/>
        <p:txBody>
          <a:bodyPr>
            <a:normAutofit lnSpcReduction="10000"/>
          </a:bodyPr>
          <a:lstStyle/>
          <a:p>
            <a:r>
              <a:rPr lang="en-US" dirty="0"/>
              <a:t>Energy, water, and land systems are interconnected and impacted by both climate-related and non-climate stressors. These influences affect these systems individually as well as the dynamics among these sectors. A multisector perspective is necessary to understand risks and develop response strategies that enhance resilience across multiple systems. </a:t>
            </a:r>
            <a:r>
              <a:rPr lang="en-US" i="1" dirty="0"/>
              <a:t>Sources: Pacific Northwest National Laboratory, Arizona State University, and Cornell University.</a:t>
            </a:r>
          </a:p>
          <a:p>
            <a:endParaRPr lang="en-US" dirty="0"/>
          </a:p>
        </p:txBody>
      </p:sp>
      <p:sp>
        <p:nvSpPr>
          <p:cNvPr id="5" name="Text Placeholder 4">
            <a:extLst>
              <a:ext uri="{FF2B5EF4-FFF2-40B4-BE49-F238E27FC236}">
                <a16:creationId xmlns:a16="http://schemas.microsoft.com/office/drawing/2014/main" xmlns="" id="{5BFF84AB-B965-BC42-962D-4CFCAC5CB89F}"/>
              </a:ext>
            </a:extLst>
          </p:cNvPr>
          <p:cNvSpPr>
            <a:spLocks noGrp="1"/>
          </p:cNvSpPr>
          <p:nvPr>
            <p:ph type="body" sz="quarter" idx="12"/>
          </p:nvPr>
        </p:nvSpPr>
        <p:spPr/>
        <p:txBody>
          <a:bodyPr/>
          <a:lstStyle/>
          <a:p>
            <a:r>
              <a:rPr lang="en-US" dirty="0"/>
              <a:t>Ch. 17 | Sector Interactions, Multiple Stressors, and Complex Systems</a:t>
            </a:r>
          </a:p>
        </p:txBody>
      </p:sp>
    </p:spTree>
    <p:extLst>
      <p:ext uri="{BB962C8B-B14F-4D97-AF65-F5344CB8AC3E}">
        <p14:creationId xmlns:p14="http://schemas.microsoft.com/office/powerpoint/2010/main" val="14082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1A3E47B-D470-1847-AF00-AC86B95386A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563813" y="457200"/>
            <a:ext cx="4019550" cy="3014663"/>
          </a:xfrm>
        </p:spPr>
      </p:pic>
      <p:sp>
        <p:nvSpPr>
          <p:cNvPr id="3" name="Title 2">
            <a:extLst>
              <a:ext uri="{FF2B5EF4-FFF2-40B4-BE49-F238E27FC236}">
                <a16:creationId xmlns:a16="http://schemas.microsoft.com/office/drawing/2014/main" xmlns="" id="{BB9C536C-BCA7-C143-A972-1A63E39A6C9F}"/>
              </a:ext>
            </a:extLst>
          </p:cNvPr>
          <p:cNvSpPr>
            <a:spLocks noGrp="1"/>
          </p:cNvSpPr>
          <p:nvPr>
            <p:ph type="title"/>
          </p:nvPr>
        </p:nvSpPr>
        <p:spPr/>
        <p:txBody>
          <a:bodyPr/>
          <a:lstStyle/>
          <a:p>
            <a:r>
              <a:rPr lang="en-US" dirty="0"/>
              <a:t>Fig. 17.4: Wildfire at the Wildland</a:t>
            </a:r>
            <a:r>
              <a:rPr lang="en-US" b="0" dirty="0"/>
              <a:t>–</a:t>
            </a:r>
            <a:r>
              <a:rPr lang="en-US" dirty="0"/>
              <a:t>Urban Interface</a:t>
            </a:r>
          </a:p>
        </p:txBody>
      </p:sp>
      <p:sp>
        <p:nvSpPr>
          <p:cNvPr id="4" name="Text Placeholder 3">
            <a:extLst>
              <a:ext uri="{FF2B5EF4-FFF2-40B4-BE49-F238E27FC236}">
                <a16:creationId xmlns:a16="http://schemas.microsoft.com/office/drawing/2014/main" xmlns="" id="{016657AC-7A85-9E4D-8D4A-A280C3A870FE}"/>
              </a:ext>
            </a:extLst>
          </p:cNvPr>
          <p:cNvSpPr>
            <a:spLocks noGrp="1"/>
          </p:cNvSpPr>
          <p:nvPr>
            <p:ph type="body" sz="half" idx="2"/>
          </p:nvPr>
        </p:nvSpPr>
        <p:spPr/>
        <p:txBody>
          <a:bodyPr>
            <a:normAutofit/>
          </a:bodyPr>
          <a:lstStyle/>
          <a:p>
            <a:r>
              <a:rPr lang="en-US" dirty="0"/>
              <a:t>Wildfires pose significant health and economic impacts through interfaces between wildlands and human settlements. Shown here is a wildfire in the Whiskeytown National Recreation Area in California in August 2004. </a:t>
            </a:r>
            <a:r>
              <a:rPr lang="en-US" i="1" dirty="0"/>
              <a:t>Photo credit: Carol </a:t>
            </a:r>
            <a:r>
              <a:rPr lang="en-US" i="1" dirty="0" err="1"/>
              <a:t>Jandrall</a:t>
            </a:r>
            <a:r>
              <a:rPr lang="en-US" i="1" dirty="0"/>
              <a:t>, National Park Service.</a:t>
            </a:r>
          </a:p>
          <a:p>
            <a:endParaRPr lang="en-US" dirty="0"/>
          </a:p>
        </p:txBody>
      </p:sp>
      <p:sp>
        <p:nvSpPr>
          <p:cNvPr id="5" name="Text Placeholder 4">
            <a:extLst>
              <a:ext uri="{FF2B5EF4-FFF2-40B4-BE49-F238E27FC236}">
                <a16:creationId xmlns:a16="http://schemas.microsoft.com/office/drawing/2014/main" xmlns="" id="{7C7A0506-4B2A-E54C-9C4D-6EA3B2F2309D}"/>
              </a:ext>
            </a:extLst>
          </p:cNvPr>
          <p:cNvSpPr>
            <a:spLocks noGrp="1"/>
          </p:cNvSpPr>
          <p:nvPr>
            <p:ph type="body" sz="quarter" idx="12"/>
          </p:nvPr>
        </p:nvSpPr>
        <p:spPr/>
        <p:txBody>
          <a:bodyPr/>
          <a:lstStyle/>
          <a:p>
            <a:r>
              <a:rPr lang="en-US" dirty="0"/>
              <a:t>Ch. 17 | Sector Interactions, Multiple Stressors, and Complex Systems</a:t>
            </a:r>
          </a:p>
        </p:txBody>
      </p:sp>
    </p:spTree>
    <p:extLst>
      <p:ext uri="{BB962C8B-B14F-4D97-AF65-F5344CB8AC3E}">
        <p14:creationId xmlns:p14="http://schemas.microsoft.com/office/powerpoint/2010/main" val="82060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1011</Words>
  <Application>Microsoft Office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 17.1: Complex Sectoral Interactions</vt:lpstr>
      <vt:lpstr>Fig. 17.2: Hurricane Harvey Flooding</vt:lpstr>
      <vt:lpstr>Fig. 17.3: Energy– Water–Land Interactions</vt:lpstr>
      <vt:lpstr>Fig. 17.4: Wildfire at the Wildland–Urban Interface</vt:lpstr>
      <vt:lpstr>Fig. 17.5: Northeast Blackout</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Reeves, Katie</cp:lastModifiedBy>
  <cp:revision>57</cp:revision>
  <dcterms:created xsi:type="dcterms:W3CDTF">2018-11-06T19:45:54Z</dcterms:created>
  <dcterms:modified xsi:type="dcterms:W3CDTF">2018-11-20T01:23:27Z</dcterms:modified>
</cp:coreProperties>
</file>