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1" clrIdx="0">
    <p:extLst>
      <p:ext uri="{19B8F6BF-5375-455C-9EA6-DF929625EA0E}">
        <p15:presenceInfo xmlns:p15="http://schemas.microsoft.com/office/powerpoint/2012/main" userId="S-1-5-21-2338163137-2684688362-157462135-72140" providerId="AD"/>
      </p:ext>
    </p:extLst>
  </p:cmAuthor>
  <p:cmAuthor id="2" name="Dzaugis, Matt" initials="DM" lastIdx="2" clrIdx="1">
    <p:extLst>
      <p:ext uri="{19B8F6BF-5375-455C-9EA6-DF929625EA0E}">
        <p15:presenceInfo xmlns:p15="http://schemas.microsoft.com/office/powerpoint/2012/main" userId="S-1-5-21-2338163137-2684688362-157462135-993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623"/>
    <a:srgbClr val="3D88A8"/>
    <a:srgbClr val="6D5B97"/>
    <a:srgbClr val="102268"/>
    <a:srgbClr val="096BA3"/>
    <a:srgbClr val="0F9EFB"/>
    <a:srgbClr val="3D88A7"/>
    <a:srgbClr val="C7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7" autoAdjust="0"/>
    <p:restoredTop sz="76752" autoAdjust="0"/>
  </p:normalViewPr>
  <p:slideViewPr>
    <p:cSldViewPr snapToGrid="0" snapToObjects="1" showGuides="1">
      <p:cViewPr varScale="1">
        <p:scale>
          <a:sx n="65" d="100"/>
          <a:sy n="65" d="100"/>
        </p:scale>
        <p:origin x="1080" y="3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08D7F9-0FC4-4E40-B0C1-AE87032E6E2B}" type="slidenum">
              <a:rPr lang="en-US" smtClean="0"/>
              <a:t>‹#›</a:t>
            </a:fld>
            <a:endParaRPr lang="en-US"/>
          </a:p>
        </p:txBody>
      </p:sp>
    </p:spTree>
    <p:extLst>
      <p:ext uri="{BB962C8B-B14F-4D97-AF65-F5344CB8AC3E}">
        <p14:creationId xmlns:p14="http://schemas.microsoft.com/office/powerpoint/2010/main" val="1090449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11/20/2018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dx.doi.org/10.5670/oceanog.2015.3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x.doi.org/10.1016/j.pocean.2015.05.01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x.doi.org/10.3133/ofr2015104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leonetwork.org/" TargetMode="External"/><Relationship Id="rId3" Type="http://schemas.openxmlformats.org/officeDocument/2006/relationships/hyperlink" Target="http://www.globalproblems-globalsolutions-files.org/unf_website/PDF/climate%20_change_avoid_unmanagable_manage_unavoidable.pdf" TargetMode="External"/><Relationship Id="rId7" Type="http://schemas.openxmlformats.org/officeDocument/2006/relationships/hyperlink" Target="http://www.biomapalaska.or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weather.gov/coop/" TargetMode="External"/><Relationship Id="rId5" Type="http://schemas.openxmlformats.org/officeDocument/2006/relationships/hyperlink" Target="https://storage.googleapis.com/arcticgov-static/publications/goals/usarc_goals_2013-14.pdf" TargetMode="External"/><Relationship Id="rId10" Type="http://schemas.openxmlformats.org/officeDocument/2006/relationships/hyperlink" Target="https://accap.uaf.edu/Tribal_synthesis" TargetMode="External"/><Relationship Id="rId4" Type="http://schemas.openxmlformats.org/officeDocument/2006/relationships/hyperlink" Target="http://dx.doi.org/10.1016/j.gloenvcha.2010.05.001" TargetMode="External"/><Relationship Id="rId9" Type="http://schemas.openxmlformats.org/officeDocument/2006/relationships/hyperlink" Target="http://www.aoos.org/k-bay-hab/"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18: Mathis, J.T., J.N. Cross, W. Evans, and S.C. </a:t>
            </a:r>
            <a:r>
              <a:rPr lang="en-US" sz="1200" kern="1200" dirty="0" err="1">
                <a:solidFill>
                  <a:schemeClr val="tx1"/>
                </a:solidFill>
                <a:effectLst/>
                <a:latin typeface="+mn-lt"/>
                <a:ea typeface="+mn-ea"/>
                <a:cs typeface="+mn-cs"/>
              </a:rPr>
              <a:t>Doney</a:t>
            </a:r>
            <a:r>
              <a:rPr lang="en-US" sz="1200" kern="1200" dirty="0">
                <a:solidFill>
                  <a:schemeClr val="tx1"/>
                </a:solidFill>
                <a:effectLst/>
                <a:latin typeface="+mn-lt"/>
                <a:ea typeface="+mn-ea"/>
                <a:cs typeface="+mn-cs"/>
              </a:rPr>
              <a:t>, 2015: Ocean acidification in the surface waters of the Pacific–Arctic boundary regions. </a:t>
            </a:r>
            <a:r>
              <a:rPr lang="en-US" sz="1200" i="1" kern="1200" dirty="0">
                <a:solidFill>
                  <a:schemeClr val="tx1"/>
                </a:solidFill>
                <a:effectLst/>
                <a:latin typeface="+mn-lt"/>
                <a:ea typeface="+mn-ea"/>
                <a:cs typeface="+mn-cs"/>
              </a:rPr>
              <a:t>Oceanography,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28</a:t>
            </a:r>
            <a:r>
              <a:rPr lang="en-US" sz="1200" kern="1200" dirty="0">
                <a:solidFill>
                  <a:schemeClr val="tx1"/>
                </a:solidFill>
                <a:effectLst/>
                <a:latin typeface="+mn-lt"/>
                <a:ea typeface="+mn-ea"/>
                <a:cs typeface="+mn-cs"/>
              </a:rPr>
              <a:t> (2), 122-135. </a:t>
            </a:r>
            <a:r>
              <a:rPr lang="en-US" sz="1200" u="sng" kern="1200" dirty="0">
                <a:solidFill>
                  <a:schemeClr val="tx1"/>
                </a:solidFill>
                <a:effectLst/>
                <a:latin typeface="+mn-lt"/>
                <a:ea typeface="+mn-ea"/>
                <a:cs typeface="+mn-cs"/>
                <a:hlinkClick r:id="rId3"/>
              </a:rPr>
              <a:t>http://dx.doi.org/10.5670/oceanog.2015.36</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305846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78: Moore, S.E. and P.J. </a:t>
            </a:r>
            <a:r>
              <a:rPr lang="en-US" sz="1200" kern="1200" dirty="0" err="1">
                <a:solidFill>
                  <a:schemeClr val="tx1"/>
                </a:solidFill>
                <a:effectLst/>
                <a:latin typeface="+mn-lt"/>
                <a:ea typeface="+mn-ea"/>
                <a:cs typeface="+mn-cs"/>
              </a:rPr>
              <a:t>Stabeno</a:t>
            </a:r>
            <a:r>
              <a:rPr lang="en-US" sz="1200" kern="1200" dirty="0">
                <a:solidFill>
                  <a:schemeClr val="tx1"/>
                </a:solidFill>
                <a:effectLst/>
                <a:latin typeface="+mn-lt"/>
                <a:ea typeface="+mn-ea"/>
                <a:cs typeface="+mn-cs"/>
              </a:rPr>
              <a:t>, 2015: Synthesis of Arctic Research (SOAR) in marine ecosystems of the Pacific Arctic. </a:t>
            </a:r>
            <a:r>
              <a:rPr lang="en-US" sz="1200" i="1" kern="1200" dirty="0">
                <a:solidFill>
                  <a:schemeClr val="tx1"/>
                </a:solidFill>
                <a:effectLst/>
                <a:latin typeface="+mn-lt"/>
                <a:ea typeface="+mn-ea"/>
                <a:cs typeface="+mn-cs"/>
              </a:rPr>
              <a:t>Progress in Oceanography,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136</a:t>
            </a:r>
            <a:r>
              <a:rPr lang="en-US" sz="1200" kern="1200" dirty="0">
                <a:solidFill>
                  <a:schemeClr val="tx1"/>
                </a:solidFill>
                <a:effectLst/>
                <a:latin typeface="+mn-lt"/>
                <a:ea typeface="+mn-ea"/>
                <a:cs typeface="+mn-cs"/>
              </a:rPr>
              <a:t>, 1-11. </a:t>
            </a:r>
            <a:r>
              <a:rPr lang="en-US" sz="1200" u="sng" kern="1200" dirty="0">
                <a:solidFill>
                  <a:schemeClr val="tx1"/>
                </a:solidFill>
                <a:effectLst/>
                <a:latin typeface="+mn-lt"/>
                <a:ea typeface="+mn-ea"/>
                <a:cs typeface="+mn-cs"/>
                <a:hlinkClick r:id="rId3"/>
              </a:rPr>
              <a:t>http://dx.doi.org/10.1016/j.pocean.2015.05.017</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11</a:t>
            </a:fld>
            <a:endParaRPr lang="en-US"/>
          </a:p>
        </p:txBody>
      </p:sp>
    </p:spTree>
    <p:extLst>
      <p:ext uri="{BB962C8B-B14F-4D97-AF65-F5344CB8AC3E}">
        <p14:creationId xmlns:p14="http://schemas.microsoft.com/office/powerpoint/2010/main" val="375668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19: Gibbs, A.E. and B.M. Richmond, 2015: National Assessment of Shoreline Change: Historical Shoreline Change Along the North Coast of Alaska, U.S.–Canadian Border to Icy Cape. U.S. Geological Survey Open-File Report 2015–1048. U.S. Geological Survey, 96 pp. </a:t>
            </a:r>
            <a:r>
              <a:rPr lang="en-US" sz="1200" u="sng" kern="1200" dirty="0">
                <a:solidFill>
                  <a:schemeClr val="tx1"/>
                </a:solidFill>
                <a:effectLst/>
                <a:latin typeface="+mn-lt"/>
                <a:ea typeface="+mn-ea"/>
                <a:cs typeface="+mn-cs"/>
                <a:hlinkClick r:id="rId3"/>
              </a:rPr>
              <a:t>http://dx.doi.org/10.3133/ofr20151048</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12</a:t>
            </a:fld>
            <a:endParaRPr lang="en-US"/>
          </a:p>
        </p:txBody>
      </p:sp>
    </p:spTree>
    <p:extLst>
      <p:ext uri="{BB962C8B-B14F-4D97-AF65-F5344CB8AC3E}">
        <p14:creationId xmlns:p14="http://schemas.microsoft.com/office/powerpoint/2010/main" val="1892107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SEGCC, 2007: Confronting Climate Change: Avoiding the Unmanageable and Managing the Unavoidable. Report Prepared for the United Nations Commission on Sustainable Development. </a:t>
            </a:r>
            <a:r>
              <a:rPr lang="en-US" sz="1200" kern="1200" dirty="0" err="1">
                <a:solidFill>
                  <a:schemeClr val="tx1"/>
                </a:solidFill>
                <a:effectLst/>
                <a:latin typeface="+mn-lt"/>
                <a:ea typeface="+mn-ea"/>
                <a:cs typeface="+mn-cs"/>
              </a:rPr>
              <a:t>Bierbaum</a:t>
            </a:r>
            <a:r>
              <a:rPr lang="en-US" sz="1200" kern="1200" dirty="0">
                <a:solidFill>
                  <a:schemeClr val="tx1"/>
                </a:solidFill>
                <a:effectLst/>
                <a:latin typeface="+mn-lt"/>
                <a:ea typeface="+mn-ea"/>
                <a:cs typeface="+mn-cs"/>
              </a:rPr>
              <a:t>, R., J.P. </a:t>
            </a:r>
            <a:r>
              <a:rPr lang="en-US" sz="1200" kern="1200" dirty="0" err="1">
                <a:solidFill>
                  <a:schemeClr val="tx1"/>
                </a:solidFill>
                <a:effectLst/>
                <a:latin typeface="+mn-lt"/>
                <a:ea typeface="+mn-ea"/>
                <a:cs typeface="+mn-cs"/>
              </a:rPr>
              <a:t>Holdren</a:t>
            </a:r>
            <a:r>
              <a:rPr lang="en-US" sz="1200" kern="1200" dirty="0">
                <a:solidFill>
                  <a:schemeClr val="tx1"/>
                </a:solidFill>
                <a:effectLst/>
                <a:latin typeface="+mn-lt"/>
                <a:ea typeface="+mn-ea"/>
                <a:cs typeface="+mn-cs"/>
              </a:rPr>
              <a:t>, M. MacCracken, R.H. Moss, P.H. Raven, and H.J. </a:t>
            </a:r>
            <a:r>
              <a:rPr lang="en-US" sz="1200" kern="1200" dirty="0" err="1">
                <a:solidFill>
                  <a:schemeClr val="tx1"/>
                </a:solidFill>
                <a:effectLst/>
                <a:latin typeface="+mn-lt"/>
                <a:ea typeface="+mn-ea"/>
                <a:cs typeface="+mn-cs"/>
              </a:rPr>
              <a:t>Schellnhuber</a:t>
            </a:r>
            <a:r>
              <a:rPr lang="en-US" sz="1200" kern="1200" dirty="0">
                <a:solidFill>
                  <a:schemeClr val="tx1"/>
                </a:solidFill>
                <a:effectLst/>
                <a:latin typeface="+mn-lt"/>
                <a:ea typeface="+mn-ea"/>
                <a:cs typeface="+mn-cs"/>
              </a:rPr>
              <a:t>, Eds. Scientific Expert Group on Climate Change, Sigma Xi and the United Nations Foundation, Research Triangle Park, NC and Washington, DC, 144 pp. </a:t>
            </a:r>
            <a:r>
              <a:rPr lang="en-US" sz="1200" u="sng" kern="1200" dirty="0">
                <a:solidFill>
                  <a:schemeClr val="tx1"/>
                </a:solidFill>
                <a:effectLst/>
                <a:latin typeface="+mn-lt"/>
                <a:ea typeface="+mn-ea"/>
                <a:cs typeface="+mn-cs"/>
                <a:hlinkClick r:id="rId3"/>
              </a:rPr>
              <a:t>http://www.globalproblems-globalsolutions-files.org/unf_website/PDF/climate%20_change_avoid_unmanagable_manage_unavoidable.pdf</a:t>
            </a:r>
            <a:endParaRPr lang="en-US" sz="1200"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Tompkins, E.L., W.N. </a:t>
            </a:r>
            <a:r>
              <a:rPr lang="en-US" sz="1200" kern="1200" dirty="0" err="1">
                <a:solidFill>
                  <a:schemeClr val="tx1"/>
                </a:solidFill>
                <a:effectLst/>
                <a:latin typeface="+mn-lt"/>
                <a:ea typeface="+mn-ea"/>
                <a:cs typeface="+mn-cs"/>
              </a:rPr>
              <a:t>Adger</a:t>
            </a:r>
            <a:r>
              <a:rPr lang="en-US" sz="1200" kern="1200" dirty="0">
                <a:solidFill>
                  <a:schemeClr val="tx1"/>
                </a:solidFill>
                <a:effectLst/>
                <a:latin typeface="+mn-lt"/>
                <a:ea typeface="+mn-ea"/>
                <a:cs typeface="+mn-cs"/>
              </a:rPr>
              <a:t>, E. Boyd, S. Nicholson-Cole, K. </a:t>
            </a:r>
            <a:r>
              <a:rPr lang="en-US" sz="1200" kern="1200" dirty="0" err="1">
                <a:solidFill>
                  <a:schemeClr val="tx1"/>
                </a:solidFill>
                <a:effectLst/>
                <a:latin typeface="+mn-lt"/>
                <a:ea typeface="+mn-ea"/>
                <a:cs typeface="+mn-cs"/>
              </a:rPr>
              <a:t>Weatherhead</a:t>
            </a:r>
            <a:r>
              <a:rPr lang="en-US" sz="1200" kern="1200" dirty="0">
                <a:solidFill>
                  <a:schemeClr val="tx1"/>
                </a:solidFill>
                <a:effectLst/>
                <a:latin typeface="+mn-lt"/>
                <a:ea typeface="+mn-ea"/>
                <a:cs typeface="+mn-cs"/>
              </a:rPr>
              <a:t>, and N. Arnell, 2010: Observed adaptation to climate change: UK evidence of transition to a well-adapting society. </a:t>
            </a:r>
            <a:r>
              <a:rPr lang="en-US" sz="1200" i="1" kern="1200" dirty="0">
                <a:solidFill>
                  <a:schemeClr val="tx1"/>
                </a:solidFill>
                <a:effectLst/>
                <a:latin typeface="+mn-lt"/>
                <a:ea typeface="+mn-ea"/>
                <a:cs typeface="+mn-cs"/>
              </a:rPr>
              <a:t>Global Environmental Change,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 (4), 627-635. </a:t>
            </a:r>
            <a:r>
              <a:rPr lang="en-US" sz="1200" u="sng" kern="1200" dirty="0">
                <a:solidFill>
                  <a:schemeClr val="tx1"/>
                </a:solidFill>
                <a:effectLst/>
                <a:latin typeface="+mn-lt"/>
                <a:ea typeface="+mn-ea"/>
                <a:cs typeface="+mn-cs"/>
                <a:hlinkClick r:id="rId4"/>
              </a:rPr>
              <a:t>http://dx.doi.org/10.1016/j.gloenvcha.2010.05.001</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U.S. Arctic Research Commission, 2013: Report on the Goals and Objectives for Arctic Research 2013-2014. U.S. Arctic Research Commission, Arlington, VA and Anchorage, AK, 24 pp. </a:t>
            </a:r>
            <a:r>
              <a:rPr lang="en-US" sz="1200" u="sng" kern="1200" dirty="0">
                <a:solidFill>
                  <a:schemeClr val="tx1"/>
                </a:solidFill>
                <a:effectLst/>
                <a:latin typeface="+mn-lt"/>
                <a:ea typeface="+mn-ea"/>
                <a:cs typeface="+mn-cs"/>
                <a:hlinkClick r:id="rId5"/>
              </a:rPr>
              <a:t>https://storage.googleapis.com/arcticgov-static/publications/goals/usarc_goals_2013-14.pdf</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4:NOAA, [2016]: National Weather Service Cooperative Observer Program. </a:t>
            </a:r>
            <a:r>
              <a:rPr lang="en-US" sz="1200" u="sng" kern="1200" dirty="0">
                <a:solidFill>
                  <a:schemeClr val="tx1"/>
                </a:solidFill>
                <a:effectLst/>
                <a:latin typeface="+mn-lt"/>
                <a:ea typeface="+mn-ea"/>
                <a:cs typeface="+mn-cs"/>
                <a:hlinkClick r:id="rId6"/>
              </a:rPr>
              <a:t>https://www.weather.gov/coop/</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 </a:t>
            </a:r>
            <a:r>
              <a:rPr lang="en-US" sz="1200" kern="1200" dirty="0" err="1">
                <a:solidFill>
                  <a:schemeClr val="tx1"/>
                </a:solidFill>
                <a:effectLst/>
                <a:latin typeface="+mn-lt"/>
                <a:ea typeface="+mn-ea"/>
                <a:cs typeface="+mn-cs"/>
              </a:rPr>
              <a:t>BioMap</a:t>
            </a:r>
            <a:r>
              <a:rPr lang="en-US" sz="1200" kern="1200" dirty="0">
                <a:solidFill>
                  <a:schemeClr val="tx1"/>
                </a:solidFill>
                <a:effectLst/>
                <a:latin typeface="+mn-lt"/>
                <a:ea typeface="+mn-ea"/>
                <a:cs typeface="+mn-cs"/>
              </a:rPr>
              <a:t> Alaska, 2012: </a:t>
            </a:r>
            <a:r>
              <a:rPr lang="en-US" sz="1200" kern="1200" dirty="0" err="1">
                <a:solidFill>
                  <a:schemeClr val="tx1"/>
                </a:solidFill>
                <a:effectLst/>
                <a:latin typeface="+mn-lt"/>
                <a:ea typeface="+mn-ea"/>
                <a:cs typeface="+mn-cs"/>
              </a:rPr>
              <a:t>BioMap</a:t>
            </a:r>
            <a:r>
              <a:rPr lang="en-US" sz="1200" kern="1200" dirty="0">
                <a:solidFill>
                  <a:schemeClr val="tx1"/>
                </a:solidFill>
                <a:effectLst/>
                <a:latin typeface="+mn-lt"/>
                <a:ea typeface="+mn-ea"/>
                <a:cs typeface="+mn-cs"/>
              </a:rPr>
              <a:t> Alaska: Citizen science for Alaska's oceans [web site]. Alaska Center for Climate Assessment &amp; Policy, Fairbanks. </a:t>
            </a:r>
            <a:r>
              <a:rPr lang="en-US" sz="1200" u="sng" kern="1200" dirty="0">
                <a:solidFill>
                  <a:schemeClr val="tx1"/>
                </a:solidFill>
                <a:effectLst/>
                <a:latin typeface="+mn-lt"/>
                <a:ea typeface="+mn-ea"/>
                <a:cs typeface="+mn-cs"/>
                <a:hlinkClick r:id="rId7"/>
              </a:rPr>
              <a:t>http://www.biomapalaska.org/</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6: ANTHC-LEO, 2017: Local Environmental Observer (LEO) Network. Alaska Native Tribal Health Consortium (ANTHC), Anchorage, AK, accessed August, 2017. </a:t>
            </a:r>
            <a:r>
              <a:rPr lang="en-US" sz="1200" u="sng" kern="1200" dirty="0">
                <a:solidFill>
                  <a:schemeClr val="tx1"/>
                </a:solidFill>
                <a:effectLst/>
                <a:latin typeface="+mn-lt"/>
                <a:ea typeface="+mn-ea"/>
                <a:cs typeface="+mn-cs"/>
                <a:hlinkClick r:id="rId8"/>
              </a:rPr>
              <a:t>http://www.leonetwork.org</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 AOOS, 2017: Harmful Algal Bloom Information System for </a:t>
            </a:r>
            <a:r>
              <a:rPr lang="en-US" sz="1200" kern="1200" dirty="0" err="1">
                <a:solidFill>
                  <a:schemeClr val="tx1"/>
                </a:solidFill>
                <a:effectLst/>
                <a:latin typeface="+mn-lt"/>
                <a:ea typeface="+mn-ea"/>
                <a:cs typeface="+mn-cs"/>
              </a:rPr>
              <a:t>Kachemak</a:t>
            </a:r>
            <a:r>
              <a:rPr lang="en-US" sz="1200" kern="1200" dirty="0">
                <a:solidFill>
                  <a:schemeClr val="tx1"/>
                </a:solidFill>
                <a:effectLst/>
                <a:latin typeface="+mn-lt"/>
                <a:ea typeface="+mn-ea"/>
                <a:cs typeface="+mn-cs"/>
              </a:rPr>
              <a:t> Bay, Alaska. Alaska Ocean Observing System (AOOS), Anchorage, AK, accessed August, 2017. </a:t>
            </a:r>
            <a:r>
              <a:rPr lang="en-US" sz="1200" u="sng" kern="1200" dirty="0">
                <a:solidFill>
                  <a:schemeClr val="tx1"/>
                </a:solidFill>
                <a:effectLst/>
                <a:latin typeface="+mn-lt"/>
                <a:ea typeface="+mn-ea"/>
                <a:cs typeface="+mn-cs"/>
                <a:hlinkClick r:id="rId9"/>
              </a:rPr>
              <a:t>http://www.aoos.org/k-bay-hab/</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8: Meeker, D. and N. Kettle, 2017: A Synthesis of Climate Adaptation Planning Needs in Alaska Native Communities. Alaska Center for Climate Assessment and Policy, Fairbanks, 28 pp. </a:t>
            </a:r>
            <a:r>
              <a:rPr lang="en-US" sz="1200" u="sng" kern="1200" dirty="0">
                <a:solidFill>
                  <a:schemeClr val="tx1"/>
                </a:solidFill>
                <a:effectLst/>
                <a:latin typeface="+mn-lt"/>
                <a:ea typeface="+mn-ea"/>
                <a:cs typeface="+mn-cs"/>
                <a:hlinkClick r:id="rId10"/>
              </a:rPr>
              <a:t>https://accap.uaf.edu/Tribal_synthesis</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16</a:t>
            </a:fld>
            <a:endParaRPr lang="en-US"/>
          </a:p>
        </p:txBody>
      </p:sp>
    </p:spTree>
    <p:extLst>
      <p:ext uri="{BB962C8B-B14F-4D97-AF65-F5344CB8AC3E}">
        <p14:creationId xmlns:p14="http://schemas.microsoft.com/office/powerpoint/2010/main" val="3224839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xmlns=""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xmlns=""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xmlns=""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103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2185" y="612043"/>
            <a:ext cx="2283139" cy="1300157"/>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dirty="0"/>
              <a:t>Key Message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Text Placeholder 8"/>
          <p:cNvSpPr>
            <a:spLocks noGrp="1"/>
          </p:cNvSpPr>
          <p:nvPr>
            <p:ph type="body" sz="quarter" idx="13" hasCustomPrompt="1"/>
          </p:nvPr>
        </p:nvSpPr>
        <p:spPr>
          <a:xfrm>
            <a:off x="628650" y="1825625"/>
            <a:ext cx="7886700" cy="447058"/>
          </a:xfrm>
        </p:spPr>
        <p:txBody>
          <a:bodyPr/>
          <a:lstStyle>
            <a:lvl1pPr marL="0" indent="0">
              <a:buNone/>
              <a:defRPr sz="2400" b="1" baseline="0">
                <a:solidFill>
                  <a:srgbClr val="385623"/>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2185" y="612043"/>
            <a:ext cx="2283139" cy="1300157"/>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17414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p:nvPr>
        </p:nvSpPr>
        <p:spPr>
          <a:xfrm>
            <a:off x="629841" y="457200"/>
            <a:ext cx="2949178" cy="1600200"/>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629841" y="2057400"/>
            <a:ext cx="2949178" cy="3811588"/>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2185" y="612043"/>
            <a:ext cx="2283139" cy="1300157"/>
          </a:xfrm>
          <a:prstGeom prst="rect">
            <a:avLst/>
          </a:prstGeom>
          <a:solidFill>
            <a:schemeClr val="accent1">
              <a:alpha val="41000"/>
            </a:schemeClr>
          </a:solidFill>
        </p:spPr>
      </p:pic>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648"/>
            <a:ext cx="784386" cy="804671"/>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5" name="Rectangle 14">
            <a:extLst>
              <a:ext uri="{FF2B5EF4-FFF2-40B4-BE49-F238E27FC236}">
                <a16:creationId xmlns:a16="http://schemas.microsoft.com/office/drawing/2014/main" xmlns=""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xmlns=""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Recommended chapter citation</a:t>
            </a: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prstClr val="white"/>
              </a:solidFill>
            </a:endParaRPr>
          </a:p>
        </p:txBody>
      </p:sp>
      <p:sp>
        <p:nvSpPr>
          <p:cNvPr id="17" name="Rectangle 16">
            <a:extLst>
              <a:ext uri="{FF2B5EF4-FFF2-40B4-BE49-F238E27FC236}">
                <a16:creationId xmlns:a16="http://schemas.microsoft.com/office/drawing/2014/main" xmlns=""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4" name="Rectangle 13">
            <a:extLst>
              <a:ext uri="{FF2B5EF4-FFF2-40B4-BE49-F238E27FC236}">
                <a16:creationId xmlns:a16="http://schemas.microsoft.com/office/drawing/2014/main" xmlns=""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Read the full chapter</a:t>
            </a: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algn="ctr">
              <a:defRPr/>
            </a:pPr>
            <a:r>
              <a:rPr lang="en-US" sz="4000" dirty="0">
                <a:solidFill>
                  <a:prstClr val="white"/>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xmlns=""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14304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xmlns="" id="{91BE2127-7CC2-774A-88FB-31EA0CC0EB5D}"/>
              </a:ext>
            </a:extLst>
          </p:cNvPr>
          <p:cNvSpPr/>
          <p:nvPr userDrawn="1"/>
        </p:nvSpPr>
        <p:spPr>
          <a:xfrm>
            <a:off x="1858781" y="6456685"/>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xmlns="" id="{43EB4777-35ED-D34B-846A-89930A4D882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xmlns=""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69" r:id="rId4"/>
    <p:sldLayoutId id="2147483675" r:id="rId5"/>
    <p:sldLayoutId id="2147483664" r:id="rId6"/>
    <p:sldLayoutId id="214748368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dx.doi.org/10.5670/oceanog.2015.36"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dx.doi.org/10.1016/j.pocean.2015.05.017"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dx.doi.org/10.3133/ofr20151048"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www.biomapalaska.org/" TargetMode="External"/><Relationship Id="rId3" Type="http://schemas.openxmlformats.org/officeDocument/2006/relationships/image" Target="../media/image14.png"/><Relationship Id="rId7" Type="http://schemas.openxmlformats.org/officeDocument/2006/relationships/hyperlink" Target="https://www.weather.gov/coop/"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storage.googleapis.com/arcticgov-static/publications/goals/usarc_goals_2013-14.pdf" TargetMode="External"/><Relationship Id="rId11" Type="http://schemas.openxmlformats.org/officeDocument/2006/relationships/hyperlink" Target="https://accap.uaf.edu/Tribal_synthesis" TargetMode="External"/><Relationship Id="rId5" Type="http://schemas.openxmlformats.org/officeDocument/2006/relationships/hyperlink" Target="http://dx.doi.org/10.1016/j.gloenvcha.2010.05.001" TargetMode="External"/><Relationship Id="rId10" Type="http://schemas.openxmlformats.org/officeDocument/2006/relationships/hyperlink" Target="https://www.aoos.org/alaska-community-based-monitoring/" TargetMode="External"/><Relationship Id="rId4" Type="http://schemas.openxmlformats.org/officeDocument/2006/relationships/hyperlink" Target="http://www.globalproblems-globalsolutions-files.org/unf_website/PDF/climate%20_change_avoid_unmanagable_manage_unavoidable.pdf" TargetMode="External"/><Relationship Id="rId9" Type="http://schemas.openxmlformats.org/officeDocument/2006/relationships/hyperlink" Target="http://www.leonetwork.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doi.org/10.7930/NCA4.2018.CH26"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4" name="Text Placeholder 3"/>
          <p:cNvSpPr>
            <a:spLocks noGrp="1"/>
          </p:cNvSpPr>
          <p:nvPr>
            <p:ph type="body" sz="quarter" idx="15"/>
          </p:nvPr>
        </p:nvSpPr>
        <p:spPr/>
        <p:txBody>
          <a:bodyPr/>
          <a:lstStyle/>
          <a:p>
            <a:r>
              <a:rPr lang="en-US" dirty="0"/>
              <a:t>Chapter 26 | Alaska</a:t>
            </a:r>
          </a:p>
        </p:txBody>
      </p:sp>
    </p:spTree>
    <p:extLst>
      <p:ext uri="{BB962C8B-B14F-4D97-AF65-F5344CB8AC3E}">
        <p14:creationId xmlns:p14="http://schemas.microsoft.com/office/powerpoint/2010/main" val="256333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7ABEC888-A574-439E-81C2-15B4CFFB867F}"/>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913310" y="1453765"/>
            <a:ext cx="4578105" cy="3410719"/>
          </a:xfrm>
        </p:spPr>
      </p:pic>
      <p:sp>
        <p:nvSpPr>
          <p:cNvPr id="3" name="Title 2">
            <a:extLst>
              <a:ext uri="{FF2B5EF4-FFF2-40B4-BE49-F238E27FC236}">
                <a16:creationId xmlns:a16="http://schemas.microsoft.com/office/drawing/2014/main" xmlns="" id="{473D332C-D526-4E14-BF45-5A70271E28FA}"/>
              </a:ext>
            </a:extLst>
          </p:cNvPr>
          <p:cNvSpPr>
            <a:spLocks noGrp="1"/>
          </p:cNvSpPr>
          <p:nvPr>
            <p:ph type="title"/>
          </p:nvPr>
        </p:nvSpPr>
        <p:spPr/>
        <p:txBody>
          <a:bodyPr/>
          <a:lstStyle/>
          <a:p>
            <a:r>
              <a:rPr lang="en-US" dirty="0"/>
              <a:t>Fig. 26.3: Projected Changes in Arctic Ocean Acidity</a:t>
            </a:r>
          </a:p>
        </p:txBody>
      </p:sp>
      <p:sp>
        <p:nvSpPr>
          <p:cNvPr id="4" name="Text Placeholder 3">
            <a:extLst>
              <a:ext uri="{FF2B5EF4-FFF2-40B4-BE49-F238E27FC236}">
                <a16:creationId xmlns:a16="http://schemas.microsoft.com/office/drawing/2014/main" xmlns="" id="{2F368A15-2558-4C43-8669-93C3B00F28AB}"/>
              </a:ext>
            </a:extLst>
          </p:cNvPr>
          <p:cNvSpPr>
            <a:spLocks noGrp="1"/>
          </p:cNvSpPr>
          <p:nvPr>
            <p:ph type="body" sz="half" idx="2"/>
          </p:nvPr>
        </p:nvSpPr>
        <p:spPr/>
        <p:txBody>
          <a:bodyPr>
            <a:normAutofit fontScale="77500" lnSpcReduction="20000"/>
          </a:bodyPr>
          <a:lstStyle/>
          <a:p>
            <a:r>
              <a:rPr lang="en-US" dirty="0"/>
              <a:t>The time series shows the projected decline in the annual average aragonite saturation (one of the consequences of increased ocean acidity, or lower pH) for the Bering Sea, Chukchi Sea, Beaufort Sea, and for the entire Pacific-Arctic region under the higher scenario (RCP8.5). Aragonite saturation is a metric used to assess ocean acidification and the ability for organisms to build shells and skeletons. The annual average saturation state for the Beaufort Sea surface waters likely crossed the saturation horizon—a tipping point—around 2001, meaning it is currently undersaturated and its marine ecosystems are vulnerable to the impacts of ocean acidification during most of the year. The Chukchi Sea is projected to first cross this threshold around 2030 and then likely remain under the threshold after the early 2040s; the Bering Sea is projected to be a concern after 2065. </a:t>
            </a:r>
            <a:r>
              <a:rPr lang="en-US" i="1" dirty="0"/>
              <a:t>Source: adapted from Mathis et al. 2015.</a:t>
            </a:r>
            <a:r>
              <a:rPr lang="en-US" i="1" baseline="30000" dirty="0">
                <a:hlinkClick r:id="rId4"/>
              </a:rPr>
              <a:t>18</a:t>
            </a:r>
            <a:endParaRPr lang="en-US" i="1" baseline="30000" dirty="0"/>
          </a:p>
        </p:txBody>
      </p:sp>
      <p:sp>
        <p:nvSpPr>
          <p:cNvPr id="5" name="Text Placeholder 4">
            <a:extLst>
              <a:ext uri="{FF2B5EF4-FFF2-40B4-BE49-F238E27FC236}">
                <a16:creationId xmlns:a16="http://schemas.microsoft.com/office/drawing/2014/main" xmlns="" id="{C12EB731-4EAE-4387-A664-DB93188EDF72}"/>
              </a:ext>
            </a:extLst>
          </p:cNvPr>
          <p:cNvSpPr>
            <a:spLocks noGrp="1"/>
          </p:cNvSpPr>
          <p:nvPr>
            <p:ph type="body" sz="quarter" idx="12"/>
          </p:nvPr>
        </p:nvSpPr>
        <p:spPr/>
        <p:txBody>
          <a:bodyPr/>
          <a:lstStyle/>
          <a:p>
            <a:r>
              <a:rPr lang="en-US" dirty="0"/>
              <a:t>Ch. 26 | Alaska</a:t>
            </a:r>
          </a:p>
        </p:txBody>
      </p:sp>
    </p:spTree>
    <p:extLst>
      <p:ext uri="{BB962C8B-B14F-4D97-AF65-F5344CB8AC3E}">
        <p14:creationId xmlns:p14="http://schemas.microsoft.com/office/powerpoint/2010/main" val="48481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E40EC62-7780-408D-BC19-4DD6E706A4A1}"/>
              </a:ext>
            </a:extLst>
          </p:cNvPr>
          <p:cNvSpPr>
            <a:spLocks noGrp="1"/>
          </p:cNvSpPr>
          <p:nvPr>
            <p:ph type="title"/>
          </p:nvPr>
        </p:nvSpPr>
        <p:spPr/>
        <p:txBody>
          <a:bodyPr/>
          <a:lstStyle/>
          <a:p>
            <a:r>
              <a:rPr lang="en-US" dirty="0"/>
              <a:t>Fig. 26.4: Changes to North Pacific Marine Ecosystems in a Warming Climate</a:t>
            </a:r>
          </a:p>
        </p:txBody>
      </p:sp>
      <p:sp>
        <p:nvSpPr>
          <p:cNvPr id="4" name="Text Placeholder 3">
            <a:extLst>
              <a:ext uri="{FF2B5EF4-FFF2-40B4-BE49-F238E27FC236}">
                <a16:creationId xmlns:a16="http://schemas.microsoft.com/office/drawing/2014/main" xmlns="" id="{3C59AC91-D383-427C-8199-5EF5DC45D261}"/>
              </a:ext>
            </a:extLst>
          </p:cNvPr>
          <p:cNvSpPr>
            <a:spLocks noGrp="1"/>
          </p:cNvSpPr>
          <p:nvPr>
            <p:ph type="body" sz="half" idx="2"/>
          </p:nvPr>
        </p:nvSpPr>
        <p:spPr/>
        <p:txBody>
          <a:bodyPr/>
          <a:lstStyle/>
          <a:p>
            <a:r>
              <a:rPr lang="en-US" dirty="0"/>
              <a:t>As sea ice thins and retreats earlier in the season, it is anticipated that food webs under the ice will switch from a benthic-dominated (lower in the water to seafloor) to a pelagic-dominated (middle to higher in the water) marine ecosystem. </a:t>
            </a:r>
            <a:r>
              <a:rPr lang="en-US" i="1" dirty="0"/>
              <a:t>Source: Moore and </a:t>
            </a:r>
            <a:r>
              <a:rPr lang="en-US" i="1" dirty="0" err="1"/>
              <a:t>Stabeno</a:t>
            </a:r>
            <a:r>
              <a:rPr lang="en-US" i="1" dirty="0"/>
              <a:t> 2015.</a:t>
            </a:r>
            <a:r>
              <a:rPr lang="en-US" i="1" baseline="30000" dirty="0">
                <a:hlinkClick r:id="rId3"/>
              </a:rPr>
              <a:t>78</a:t>
            </a:r>
            <a:endParaRPr lang="en-US" b="1" i="1" dirty="0"/>
          </a:p>
        </p:txBody>
      </p:sp>
      <p:sp>
        <p:nvSpPr>
          <p:cNvPr id="5" name="Text Placeholder 4">
            <a:extLst>
              <a:ext uri="{FF2B5EF4-FFF2-40B4-BE49-F238E27FC236}">
                <a16:creationId xmlns:a16="http://schemas.microsoft.com/office/drawing/2014/main" xmlns="" id="{174B7CFA-0EDA-471D-BF8A-D2AD692C8849}"/>
              </a:ext>
            </a:extLst>
          </p:cNvPr>
          <p:cNvSpPr>
            <a:spLocks noGrp="1"/>
          </p:cNvSpPr>
          <p:nvPr>
            <p:ph type="body" sz="quarter" idx="12"/>
          </p:nvPr>
        </p:nvSpPr>
        <p:spPr/>
        <p:txBody>
          <a:bodyPr/>
          <a:lstStyle/>
          <a:p>
            <a:r>
              <a:rPr lang="en-US" dirty="0"/>
              <a:t>Ch. 26 | Alaska</a:t>
            </a:r>
          </a:p>
        </p:txBody>
      </p:sp>
      <p:pic>
        <p:nvPicPr>
          <p:cNvPr id="9" name="Content Placeholder 8">
            <a:extLst>
              <a:ext uri="{FF2B5EF4-FFF2-40B4-BE49-F238E27FC236}">
                <a16:creationId xmlns:a16="http://schemas.microsoft.com/office/drawing/2014/main" xmlns="" id="{BE5A22A4-0BE7-4B3D-A935-D75C6F49221E}"/>
              </a:ext>
            </a:extLst>
          </p:cNvPr>
          <p:cNvPicPr>
            <a:picLocks noGrp="1"/>
          </p:cNvPicPr>
          <p:nvPr>
            <p:ph sz="quarter" idx="10"/>
          </p:nvPr>
        </p:nvPicPr>
        <p:blipFill>
          <a:blip r:embed="rId4" cstate="screen">
            <a:extLst>
              <a:ext uri="{28A0092B-C50C-407E-A947-70E740481C1C}">
                <a14:useLocalDpi xmlns:a14="http://schemas.microsoft.com/office/drawing/2010/main"/>
              </a:ext>
            </a:extLst>
          </a:blip>
          <a:stretch>
            <a:fillRect/>
          </a:stretch>
        </p:blipFill>
        <p:spPr>
          <a:xfrm>
            <a:off x="3887788" y="1370590"/>
            <a:ext cx="4629150" cy="3577070"/>
          </a:xfrm>
          <a:prstGeom prst="rect">
            <a:avLst/>
          </a:prstGeom>
        </p:spPr>
      </p:pic>
    </p:spTree>
    <p:extLst>
      <p:ext uri="{BB962C8B-B14F-4D97-AF65-F5344CB8AC3E}">
        <p14:creationId xmlns:p14="http://schemas.microsoft.com/office/powerpoint/2010/main" val="1891975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C9768D99-F54E-4606-BE2D-65E7A90BEAEB}"/>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1632262" y="533492"/>
            <a:ext cx="5882652" cy="2862078"/>
          </a:xfrm>
        </p:spPr>
      </p:pic>
      <p:sp>
        <p:nvSpPr>
          <p:cNvPr id="3" name="Title 2">
            <a:extLst>
              <a:ext uri="{FF2B5EF4-FFF2-40B4-BE49-F238E27FC236}">
                <a16:creationId xmlns:a16="http://schemas.microsoft.com/office/drawing/2014/main" xmlns="" id="{3F766B92-479B-4CFB-951F-4D0C553FAF12}"/>
              </a:ext>
            </a:extLst>
          </p:cNvPr>
          <p:cNvSpPr>
            <a:spLocks noGrp="1"/>
          </p:cNvSpPr>
          <p:nvPr>
            <p:ph type="title"/>
          </p:nvPr>
        </p:nvSpPr>
        <p:spPr/>
        <p:txBody>
          <a:bodyPr/>
          <a:lstStyle/>
          <a:p>
            <a:r>
              <a:rPr lang="en-US" dirty="0"/>
              <a:t>Fig. 26.5: Erosion Rates Along Alaska’s North Coast</a:t>
            </a:r>
          </a:p>
        </p:txBody>
      </p:sp>
      <p:sp>
        <p:nvSpPr>
          <p:cNvPr id="4" name="Text Placeholder 3">
            <a:extLst>
              <a:ext uri="{FF2B5EF4-FFF2-40B4-BE49-F238E27FC236}">
                <a16:creationId xmlns:a16="http://schemas.microsoft.com/office/drawing/2014/main" xmlns="" id="{12EEC6EC-10A5-425E-BE89-01CA62A83875}"/>
              </a:ext>
            </a:extLst>
          </p:cNvPr>
          <p:cNvSpPr>
            <a:spLocks noGrp="1"/>
          </p:cNvSpPr>
          <p:nvPr>
            <p:ph type="body" sz="half" idx="2"/>
          </p:nvPr>
        </p:nvSpPr>
        <p:spPr/>
        <p:txBody>
          <a:bodyPr/>
          <a:lstStyle/>
          <a:p>
            <a:r>
              <a:rPr lang="en-US" dirty="0"/>
              <a:t>The map is of the north coast of Alaska and shows color-coded shoreline erosion rates, which can lead to the loss of habitat, cultural resources, and infrastructure. </a:t>
            </a:r>
            <a:r>
              <a:rPr lang="en-US" i="1" dirty="0"/>
              <a:t>Source: adapted from Gibbs and Richmond 2015.</a:t>
            </a:r>
            <a:r>
              <a:rPr lang="en-US" i="1" baseline="30000" dirty="0">
                <a:hlinkClick r:id="rId4"/>
              </a:rPr>
              <a:t>19</a:t>
            </a:r>
            <a:endParaRPr lang="en-US" i="1" dirty="0"/>
          </a:p>
        </p:txBody>
      </p:sp>
      <p:sp>
        <p:nvSpPr>
          <p:cNvPr id="5" name="Text Placeholder 4">
            <a:extLst>
              <a:ext uri="{FF2B5EF4-FFF2-40B4-BE49-F238E27FC236}">
                <a16:creationId xmlns:a16="http://schemas.microsoft.com/office/drawing/2014/main" xmlns="" id="{A87A692B-B777-4B3F-8F6D-271C50120DE1}"/>
              </a:ext>
            </a:extLst>
          </p:cNvPr>
          <p:cNvSpPr>
            <a:spLocks noGrp="1"/>
          </p:cNvSpPr>
          <p:nvPr>
            <p:ph type="body" sz="quarter" idx="12"/>
          </p:nvPr>
        </p:nvSpPr>
        <p:spPr/>
        <p:txBody>
          <a:bodyPr/>
          <a:lstStyle/>
          <a:p>
            <a:r>
              <a:rPr lang="en-US" dirty="0"/>
              <a:t>Ch. 26 | Alaska</a:t>
            </a:r>
          </a:p>
        </p:txBody>
      </p:sp>
    </p:spTree>
    <p:extLst>
      <p:ext uri="{BB962C8B-B14F-4D97-AF65-F5344CB8AC3E}">
        <p14:creationId xmlns:p14="http://schemas.microsoft.com/office/powerpoint/2010/main" val="1598456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1A1F52CF-4C31-4F1E-A0DC-E174FC4FF884}"/>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621594" y="973929"/>
            <a:ext cx="5903988" cy="1981204"/>
          </a:xfrm>
        </p:spPr>
      </p:pic>
      <p:sp>
        <p:nvSpPr>
          <p:cNvPr id="3" name="Title 2">
            <a:extLst>
              <a:ext uri="{FF2B5EF4-FFF2-40B4-BE49-F238E27FC236}">
                <a16:creationId xmlns:a16="http://schemas.microsoft.com/office/drawing/2014/main" xmlns="" id="{DC6153C5-872D-4A57-87D3-1194D547E004}"/>
              </a:ext>
            </a:extLst>
          </p:cNvPr>
          <p:cNvSpPr>
            <a:spLocks noGrp="1"/>
          </p:cNvSpPr>
          <p:nvPr>
            <p:ph type="title"/>
          </p:nvPr>
        </p:nvSpPr>
        <p:spPr/>
        <p:txBody>
          <a:bodyPr/>
          <a:lstStyle/>
          <a:p>
            <a:r>
              <a:rPr lang="en-US" dirty="0"/>
              <a:t>Fig. 26.6: Variable Weather Affects Harvest Levels</a:t>
            </a:r>
          </a:p>
        </p:txBody>
      </p:sp>
      <p:sp>
        <p:nvSpPr>
          <p:cNvPr id="4" name="Text Placeholder 3">
            <a:extLst>
              <a:ext uri="{FF2B5EF4-FFF2-40B4-BE49-F238E27FC236}">
                <a16:creationId xmlns:a16="http://schemas.microsoft.com/office/drawing/2014/main" xmlns="" id="{EFCB439F-3097-4449-9123-CEE41E34EC7E}"/>
              </a:ext>
            </a:extLst>
          </p:cNvPr>
          <p:cNvSpPr>
            <a:spLocks noGrp="1"/>
          </p:cNvSpPr>
          <p:nvPr>
            <p:ph type="body" sz="half" idx="2"/>
          </p:nvPr>
        </p:nvSpPr>
        <p:spPr/>
        <p:txBody>
          <a:bodyPr/>
          <a:lstStyle/>
          <a:p>
            <a:r>
              <a:rPr lang="en-US" dirty="0"/>
              <a:t>These images of marine mammal meat drying on racks in </a:t>
            </a:r>
            <a:r>
              <a:rPr lang="en-US" dirty="0" err="1"/>
              <a:t>Gambell</a:t>
            </a:r>
            <a:r>
              <a:rPr lang="en-US" dirty="0"/>
              <a:t>, Alaska, in (a) June 2012 and (b) July 2013 illustrate the </a:t>
            </a:r>
            <a:r>
              <a:rPr lang="en-US" dirty="0" err="1"/>
              <a:t>interannual</a:t>
            </a:r>
            <a:r>
              <a:rPr lang="en-US" dirty="0"/>
              <a:t> variability of harvests due to sea ice and weather conditions and suggest what the future may hold if ice and weather trends continue. </a:t>
            </a:r>
            <a:r>
              <a:rPr lang="en-US" i="1" dirty="0"/>
              <a:t>Photo credit: Henry P. Huntington.</a:t>
            </a:r>
          </a:p>
        </p:txBody>
      </p:sp>
      <p:sp>
        <p:nvSpPr>
          <p:cNvPr id="5" name="Text Placeholder 4">
            <a:extLst>
              <a:ext uri="{FF2B5EF4-FFF2-40B4-BE49-F238E27FC236}">
                <a16:creationId xmlns:a16="http://schemas.microsoft.com/office/drawing/2014/main" xmlns="" id="{3F17B2A5-8032-408E-839A-44CAF21A4751}"/>
              </a:ext>
            </a:extLst>
          </p:cNvPr>
          <p:cNvSpPr>
            <a:spLocks noGrp="1"/>
          </p:cNvSpPr>
          <p:nvPr>
            <p:ph type="body" sz="quarter" idx="12"/>
          </p:nvPr>
        </p:nvSpPr>
        <p:spPr/>
        <p:txBody>
          <a:bodyPr/>
          <a:lstStyle/>
          <a:p>
            <a:r>
              <a:rPr lang="en-US" dirty="0"/>
              <a:t>Ch. 26 | Alaska</a:t>
            </a:r>
          </a:p>
        </p:txBody>
      </p:sp>
    </p:spTree>
    <p:extLst>
      <p:ext uri="{BB962C8B-B14F-4D97-AF65-F5344CB8AC3E}">
        <p14:creationId xmlns:p14="http://schemas.microsoft.com/office/powerpoint/2010/main" val="1000409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74B42D6-F593-491B-9908-2B5118E86815}"/>
              </a:ext>
            </a:extLst>
          </p:cNvPr>
          <p:cNvSpPr>
            <a:spLocks noGrp="1"/>
          </p:cNvSpPr>
          <p:nvPr>
            <p:ph type="title"/>
          </p:nvPr>
        </p:nvSpPr>
        <p:spPr/>
        <p:txBody>
          <a:bodyPr/>
          <a:lstStyle/>
          <a:p>
            <a:r>
              <a:rPr lang="en-US" dirty="0"/>
              <a:t>Fig. 26.7: Wildfire Destroys Homes Near Willow, Alaska</a:t>
            </a:r>
          </a:p>
        </p:txBody>
      </p:sp>
      <p:sp>
        <p:nvSpPr>
          <p:cNvPr id="4" name="Text Placeholder 3">
            <a:extLst>
              <a:ext uri="{FF2B5EF4-FFF2-40B4-BE49-F238E27FC236}">
                <a16:creationId xmlns:a16="http://schemas.microsoft.com/office/drawing/2014/main" xmlns="" id="{C9015E14-9BEB-47DB-A7D0-99F7D059F3B8}"/>
              </a:ext>
            </a:extLst>
          </p:cNvPr>
          <p:cNvSpPr>
            <a:spLocks noGrp="1"/>
          </p:cNvSpPr>
          <p:nvPr>
            <p:ph type="body" sz="half" idx="2"/>
          </p:nvPr>
        </p:nvSpPr>
        <p:spPr/>
        <p:txBody>
          <a:bodyPr/>
          <a:lstStyle/>
          <a:p>
            <a:r>
              <a:rPr lang="en-US" dirty="0"/>
              <a:t>The 7,220-acre Sockeye Fire near Willow, Alaska, totally destroyed 55 residences and damaged 44 in mid-June 2015. </a:t>
            </a:r>
            <a:r>
              <a:rPr lang="en-US" i="1" dirty="0"/>
              <a:t>Photo courtesy of Matanuska-Susitna Borough/Stefan Hinman.</a:t>
            </a:r>
          </a:p>
        </p:txBody>
      </p:sp>
      <p:sp>
        <p:nvSpPr>
          <p:cNvPr id="5" name="Text Placeholder 4">
            <a:extLst>
              <a:ext uri="{FF2B5EF4-FFF2-40B4-BE49-F238E27FC236}">
                <a16:creationId xmlns:a16="http://schemas.microsoft.com/office/drawing/2014/main" xmlns="" id="{271845FC-C3DB-4130-B926-0AC843EC7B54}"/>
              </a:ext>
            </a:extLst>
          </p:cNvPr>
          <p:cNvSpPr>
            <a:spLocks noGrp="1"/>
          </p:cNvSpPr>
          <p:nvPr>
            <p:ph type="body" sz="quarter" idx="12"/>
          </p:nvPr>
        </p:nvSpPr>
        <p:spPr/>
        <p:txBody>
          <a:bodyPr/>
          <a:lstStyle/>
          <a:p>
            <a:r>
              <a:rPr lang="en-US" dirty="0"/>
              <a:t>Ch. 26 | Alaska</a:t>
            </a:r>
          </a:p>
        </p:txBody>
      </p:sp>
      <p:pic>
        <p:nvPicPr>
          <p:cNvPr id="9" name="Content Placeholder 8">
            <a:extLst>
              <a:ext uri="{FF2B5EF4-FFF2-40B4-BE49-F238E27FC236}">
                <a16:creationId xmlns:a16="http://schemas.microsoft.com/office/drawing/2014/main" xmlns="" id="{64974DB5-2626-214B-8DE1-4CA227B410E5}"/>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614268"/>
            <a:ext cx="4629150" cy="3089713"/>
          </a:xfrm>
        </p:spPr>
      </p:pic>
    </p:spTree>
    <p:extLst>
      <p:ext uri="{BB962C8B-B14F-4D97-AF65-F5344CB8AC3E}">
        <p14:creationId xmlns:p14="http://schemas.microsoft.com/office/powerpoint/2010/main" val="2289445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72F2B407-6D30-4847-86F8-2E53037858B0}"/>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907214" y="749676"/>
            <a:ext cx="4590297" cy="4818898"/>
          </a:xfrm>
        </p:spPr>
      </p:pic>
      <p:sp>
        <p:nvSpPr>
          <p:cNvPr id="3" name="Title 2">
            <a:extLst>
              <a:ext uri="{FF2B5EF4-FFF2-40B4-BE49-F238E27FC236}">
                <a16:creationId xmlns:a16="http://schemas.microsoft.com/office/drawing/2014/main" xmlns="" id="{01BEE262-085F-4F1E-8383-B1267E5A11F6}"/>
              </a:ext>
            </a:extLst>
          </p:cNvPr>
          <p:cNvSpPr>
            <a:spLocks noGrp="1"/>
          </p:cNvSpPr>
          <p:nvPr>
            <p:ph type="title"/>
          </p:nvPr>
        </p:nvSpPr>
        <p:spPr/>
        <p:txBody>
          <a:bodyPr/>
          <a:lstStyle/>
          <a:p>
            <a:r>
              <a:rPr lang="en-US" dirty="0"/>
              <a:t>Fig. 26.8: Energy Needed for Heating Decreases Across Much of Alaska</a:t>
            </a:r>
          </a:p>
        </p:txBody>
      </p:sp>
      <p:sp>
        <p:nvSpPr>
          <p:cNvPr id="4" name="Text Placeholder 3">
            <a:extLst>
              <a:ext uri="{FF2B5EF4-FFF2-40B4-BE49-F238E27FC236}">
                <a16:creationId xmlns:a16="http://schemas.microsoft.com/office/drawing/2014/main" xmlns="" id="{BFA68444-9784-4E80-A214-A19D070FB96C}"/>
              </a:ext>
            </a:extLst>
          </p:cNvPr>
          <p:cNvSpPr>
            <a:spLocks noGrp="1"/>
          </p:cNvSpPr>
          <p:nvPr>
            <p:ph type="body" sz="half" idx="2"/>
          </p:nvPr>
        </p:nvSpPr>
        <p:spPr/>
        <p:txBody>
          <a:bodyPr/>
          <a:lstStyle/>
          <a:p>
            <a:r>
              <a:rPr lang="en-US" dirty="0"/>
              <a:t>The chart shows the percentage change in annual heating degree days for the period 2000–2015 (as compared to 1950–1979) for six Alaska communities. Every 1% decline in heating degree days could potentially yield $10 million of annual savings in heating costs. </a:t>
            </a:r>
            <a:r>
              <a:rPr lang="en-US" i="1" dirty="0"/>
              <a:t>Source: University of Alaska Anchorage, NOAA NCEI, and ERT Inc.</a:t>
            </a:r>
          </a:p>
        </p:txBody>
      </p:sp>
      <p:sp>
        <p:nvSpPr>
          <p:cNvPr id="5" name="Text Placeholder 4">
            <a:extLst>
              <a:ext uri="{FF2B5EF4-FFF2-40B4-BE49-F238E27FC236}">
                <a16:creationId xmlns:a16="http://schemas.microsoft.com/office/drawing/2014/main" xmlns="" id="{2A456E29-33A2-4686-8C8E-B13A2C24FAAF}"/>
              </a:ext>
            </a:extLst>
          </p:cNvPr>
          <p:cNvSpPr>
            <a:spLocks noGrp="1"/>
          </p:cNvSpPr>
          <p:nvPr>
            <p:ph type="body" sz="quarter" idx="12"/>
          </p:nvPr>
        </p:nvSpPr>
        <p:spPr/>
        <p:txBody>
          <a:bodyPr/>
          <a:lstStyle/>
          <a:p>
            <a:r>
              <a:rPr lang="en-US" dirty="0"/>
              <a:t>Ch. 26 | Alaska</a:t>
            </a:r>
          </a:p>
        </p:txBody>
      </p:sp>
    </p:spTree>
    <p:extLst>
      <p:ext uri="{BB962C8B-B14F-4D97-AF65-F5344CB8AC3E}">
        <p14:creationId xmlns:p14="http://schemas.microsoft.com/office/powerpoint/2010/main" val="3788448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C1C3F4B2-2B5A-406A-B49D-06612A07F6AC}"/>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1402292"/>
            <a:ext cx="4629150" cy="3513665"/>
          </a:xfrm>
        </p:spPr>
      </p:pic>
      <p:sp>
        <p:nvSpPr>
          <p:cNvPr id="3" name="Title 2">
            <a:extLst>
              <a:ext uri="{FF2B5EF4-FFF2-40B4-BE49-F238E27FC236}">
                <a16:creationId xmlns:a16="http://schemas.microsoft.com/office/drawing/2014/main" xmlns="" id="{6231F434-4764-4D80-B578-A72D39C68184}"/>
              </a:ext>
            </a:extLst>
          </p:cNvPr>
          <p:cNvSpPr>
            <a:spLocks noGrp="1"/>
          </p:cNvSpPr>
          <p:nvPr>
            <p:ph type="title"/>
          </p:nvPr>
        </p:nvSpPr>
        <p:spPr/>
        <p:txBody>
          <a:bodyPr/>
          <a:lstStyle/>
          <a:p>
            <a:r>
              <a:rPr lang="en-US" dirty="0"/>
              <a:t>Fig. 26.9: Adaptation Planning in Alaska</a:t>
            </a:r>
          </a:p>
        </p:txBody>
      </p:sp>
      <p:sp>
        <p:nvSpPr>
          <p:cNvPr id="4" name="Text Placeholder 3">
            <a:extLst>
              <a:ext uri="{FF2B5EF4-FFF2-40B4-BE49-F238E27FC236}">
                <a16:creationId xmlns:a16="http://schemas.microsoft.com/office/drawing/2014/main" xmlns="" id="{886784EE-356C-4699-89E8-8456240DF88F}"/>
              </a:ext>
            </a:extLst>
          </p:cNvPr>
          <p:cNvSpPr>
            <a:spLocks noGrp="1"/>
          </p:cNvSpPr>
          <p:nvPr>
            <p:ph type="body" sz="half" idx="2"/>
          </p:nvPr>
        </p:nvSpPr>
        <p:spPr/>
        <p:txBody>
          <a:bodyPr>
            <a:normAutofit fontScale="77500" lnSpcReduction="20000"/>
          </a:bodyPr>
          <a:lstStyle/>
          <a:p>
            <a:r>
              <a:rPr lang="en-US" dirty="0"/>
              <a:t>The map shows tribal climate adaptation planning efforts in Alaska. Research is considered to be adaptation under some classification schemes.</a:t>
            </a:r>
            <a:r>
              <a:rPr lang="en-US" baseline="30000" dirty="0">
                <a:hlinkClick r:id="rId4"/>
              </a:rPr>
              <a:t>1</a:t>
            </a:r>
            <a:r>
              <a:rPr lang="en-US" baseline="30000" dirty="0"/>
              <a:t>,</a:t>
            </a:r>
            <a:r>
              <a:rPr lang="en-US" baseline="30000" dirty="0">
                <a:hlinkClick r:id="rId5"/>
              </a:rPr>
              <a:t>2</a:t>
            </a:r>
            <a:r>
              <a:rPr lang="en-US" dirty="0"/>
              <a:t> Alaska is scientifically data poor, compared to other Arctic regions.</a:t>
            </a:r>
            <a:r>
              <a:rPr lang="en-US" baseline="30000" dirty="0">
                <a:hlinkClick r:id="rId6"/>
              </a:rPr>
              <a:t>3</a:t>
            </a:r>
            <a:r>
              <a:rPr lang="en-US" dirty="0"/>
              <a:t> In addition to research conducted at universities and by federal scientists, local community observer programs exist through several organizations, including the National Weather Service for weather and river ice observations;</a:t>
            </a:r>
            <a:r>
              <a:rPr lang="en-US" baseline="30000" dirty="0">
                <a:hlinkClick r:id="rId7"/>
              </a:rPr>
              <a:t>4</a:t>
            </a:r>
            <a:r>
              <a:rPr lang="en-US" dirty="0"/>
              <a:t> the University of Alaska for invasive species;</a:t>
            </a:r>
            <a:r>
              <a:rPr lang="en-US" baseline="30000" dirty="0">
                <a:hlinkClick r:id="rId8"/>
              </a:rPr>
              <a:t>5</a:t>
            </a:r>
            <a:r>
              <a:rPr lang="en-US" dirty="0"/>
              <a:t> and the Alaska Native Tribal Health Consortium for local observations of environmental change.</a:t>
            </a:r>
            <a:r>
              <a:rPr lang="en-US" baseline="30000" dirty="0">
                <a:hlinkClick r:id="rId9"/>
              </a:rPr>
              <a:t>6</a:t>
            </a:r>
            <a:r>
              <a:rPr lang="en-US" dirty="0"/>
              <a:t> Additional examples of community-based monitoring can be found through the website of the </a:t>
            </a:r>
            <a:r>
              <a:rPr lang="en-US" u="sng" dirty="0">
                <a:hlinkClick r:id="rId10"/>
              </a:rPr>
              <a:t>Alaska Ocean Observing System</a:t>
            </a:r>
            <a:r>
              <a:rPr lang="en-US" dirty="0"/>
              <a:t>.</a:t>
            </a:r>
            <a:r>
              <a:rPr lang="en-US" baseline="30000" dirty="0"/>
              <a:t>7</a:t>
            </a:r>
            <a:r>
              <a:rPr lang="en-US" dirty="0"/>
              <a:t> </a:t>
            </a:r>
            <a:r>
              <a:rPr lang="en-US" i="1" dirty="0"/>
              <a:t>Source: adapted from Meeker and Kettle 2017.</a:t>
            </a:r>
            <a:r>
              <a:rPr lang="en-US" i="1" baseline="30000" dirty="0">
                <a:hlinkClick r:id="rId11"/>
              </a:rPr>
              <a:t>8</a:t>
            </a:r>
            <a:endParaRPr lang="en-US" i="1" baseline="30000" dirty="0"/>
          </a:p>
        </p:txBody>
      </p:sp>
      <p:sp>
        <p:nvSpPr>
          <p:cNvPr id="5" name="Text Placeholder 4">
            <a:extLst>
              <a:ext uri="{FF2B5EF4-FFF2-40B4-BE49-F238E27FC236}">
                <a16:creationId xmlns:a16="http://schemas.microsoft.com/office/drawing/2014/main" xmlns="" id="{DD82FF05-BAF3-4BA8-96D7-B43A708C54B1}"/>
              </a:ext>
            </a:extLst>
          </p:cNvPr>
          <p:cNvSpPr>
            <a:spLocks noGrp="1"/>
          </p:cNvSpPr>
          <p:nvPr>
            <p:ph type="body" sz="quarter" idx="12"/>
          </p:nvPr>
        </p:nvSpPr>
        <p:spPr/>
        <p:txBody>
          <a:bodyPr/>
          <a:lstStyle/>
          <a:p>
            <a:r>
              <a:rPr lang="en-US" dirty="0"/>
              <a:t>Ch. 26 | Alaska</a:t>
            </a:r>
          </a:p>
        </p:txBody>
      </p:sp>
    </p:spTree>
    <p:extLst>
      <p:ext uri="{BB962C8B-B14F-4D97-AF65-F5344CB8AC3E}">
        <p14:creationId xmlns:p14="http://schemas.microsoft.com/office/powerpoint/2010/main" val="4088826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spcCol="182880">
            <a:noAutofit/>
          </a:bodyPr>
          <a:lstStyle/>
          <a:p>
            <a:pPr marL="228600" indent="-228600">
              <a:spcAft>
                <a:spcPts val="300"/>
              </a:spcAft>
            </a:pPr>
            <a:r>
              <a:rPr lang="en-US" b="1" dirty="0">
                <a:solidFill>
                  <a:srgbClr val="385623"/>
                </a:solidFill>
              </a:rPr>
              <a:t>Federal Coordinating Lead Author</a:t>
            </a:r>
            <a:r>
              <a:rPr lang="en-US" sz="1800" b="1" dirty="0">
                <a:solidFill>
                  <a:srgbClr val="385623"/>
                </a:solidFill>
              </a:rPr>
              <a:t>	</a:t>
            </a:r>
          </a:p>
          <a:p>
            <a:pPr marL="228600" indent="-228600">
              <a:spcAft>
                <a:spcPts val="300"/>
              </a:spcAft>
            </a:pPr>
            <a:r>
              <a:rPr lang="en-US" sz="1800" b="1" dirty="0"/>
              <a:t>Stephen T. Gray</a:t>
            </a:r>
            <a:r>
              <a:rPr lang="en-US" sz="1800" dirty="0"/>
              <a:t>, </a:t>
            </a:r>
            <a:r>
              <a:rPr lang="en-US" sz="1800" i="1" dirty="0"/>
              <a:t>U.S. Geological Survey</a:t>
            </a:r>
          </a:p>
          <a:p>
            <a:pPr marL="228600" indent="-228600">
              <a:spcBef>
                <a:spcPts val="600"/>
              </a:spcBef>
              <a:spcAft>
                <a:spcPts val="300"/>
              </a:spcAft>
            </a:pPr>
            <a:r>
              <a:rPr lang="en-US" b="1" dirty="0">
                <a:solidFill>
                  <a:srgbClr val="385623"/>
                </a:solidFill>
              </a:rPr>
              <a:t>Chapter Lead</a:t>
            </a:r>
            <a:r>
              <a:rPr lang="en-US" sz="1800" b="1" dirty="0">
                <a:solidFill>
                  <a:srgbClr val="385623"/>
                </a:solidFill>
              </a:rPr>
              <a:t>			</a:t>
            </a:r>
          </a:p>
          <a:p>
            <a:pPr marL="228600" indent="-228600">
              <a:spcAft>
                <a:spcPts val="300"/>
              </a:spcAft>
            </a:pPr>
            <a:r>
              <a:rPr lang="en-US" sz="1800" b="1" dirty="0"/>
              <a:t>Carl </a:t>
            </a:r>
            <a:r>
              <a:rPr lang="en-US" sz="1800" b="1" dirty="0" err="1"/>
              <a:t>Markon</a:t>
            </a:r>
            <a:r>
              <a:rPr lang="en-US" sz="1800" dirty="0"/>
              <a:t>, </a:t>
            </a:r>
            <a:r>
              <a:rPr lang="en-US" sz="1800" i="1" dirty="0"/>
              <a:t>U.S. Geological Survey (Retired)</a:t>
            </a:r>
          </a:p>
          <a:p>
            <a:pPr marL="228600" indent="-228600">
              <a:spcBef>
                <a:spcPts val="600"/>
              </a:spcBef>
              <a:spcAft>
                <a:spcPts val="300"/>
              </a:spcAft>
            </a:pPr>
            <a:r>
              <a:rPr lang="en-US" b="1" dirty="0">
                <a:solidFill>
                  <a:srgbClr val="385623"/>
                </a:solidFill>
              </a:rPr>
              <a:t>Chapter Authors</a:t>
            </a:r>
            <a:r>
              <a:rPr lang="en-US" sz="1800" dirty="0"/>
              <a:t>		</a:t>
            </a:r>
          </a:p>
          <a:p>
            <a:pPr marL="228600" indent="-228600">
              <a:spcAft>
                <a:spcPts val="300"/>
              </a:spcAft>
            </a:pPr>
            <a:r>
              <a:rPr lang="en-US" sz="1800" b="1" dirty="0"/>
              <a:t>Matthew Berman</a:t>
            </a:r>
            <a:r>
              <a:rPr lang="en-US" sz="1800" dirty="0"/>
              <a:t>, </a:t>
            </a:r>
            <a:r>
              <a:rPr lang="en-US" sz="1800" i="1" dirty="0"/>
              <a:t>University of Alaska, Anchorage</a:t>
            </a:r>
          </a:p>
          <a:p>
            <a:pPr marL="228600" indent="-228600">
              <a:spcAft>
                <a:spcPts val="300"/>
              </a:spcAft>
            </a:pPr>
            <a:r>
              <a:rPr lang="en-US" sz="1800" b="1" dirty="0"/>
              <a:t>Laura </a:t>
            </a:r>
            <a:r>
              <a:rPr lang="en-US" sz="1800" b="1" dirty="0" err="1"/>
              <a:t>Eerkes</a:t>
            </a:r>
            <a:r>
              <a:rPr lang="en-US" sz="1800" b="1" dirty="0"/>
              <a:t>-Medrano</a:t>
            </a:r>
            <a:r>
              <a:rPr lang="en-US" sz="1800" dirty="0"/>
              <a:t>, </a:t>
            </a:r>
            <a:r>
              <a:rPr lang="en-US" sz="1800" i="1" dirty="0"/>
              <a:t>University of Victoria</a:t>
            </a:r>
          </a:p>
          <a:p>
            <a:pPr marL="228600" indent="-228600">
              <a:spcAft>
                <a:spcPts val="300"/>
              </a:spcAft>
            </a:pPr>
            <a:r>
              <a:rPr lang="en-US" sz="1800" b="1" dirty="0"/>
              <a:t>Thomas Hennessy</a:t>
            </a:r>
            <a:r>
              <a:rPr lang="en-US" sz="1800" dirty="0"/>
              <a:t>, </a:t>
            </a:r>
            <a:r>
              <a:rPr lang="en-US" sz="1800" i="1" dirty="0"/>
              <a:t>U.S. Centers for Disease Control and Prevention</a:t>
            </a:r>
          </a:p>
          <a:p>
            <a:pPr marL="228600" indent="-228600">
              <a:spcAft>
                <a:spcPts val="300"/>
              </a:spcAft>
            </a:pPr>
            <a:r>
              <a:rPr lang="en-US" sz="1800" b="1" dirty="0"/>
              <a:t>Henry P. Huntington</a:t>
            </a:r>
            <a:r>
              <a:rPr lang="en-US" sz="1800" dirty="0"/>
              <a:t>, </a:t>
            </a:r>
            <a:r>
              <a:rPr lang="en-US" sz="1800" i="1" dirty="0"/>
              <a:t>Huntington Consulting</a:t>
            </a:r>
          </a:p>
          <a:p>
            <a:pPr marL="228600" indent="-228600">
              <a:spcAft>
                <a:spcPts val="300"/>
              </a:spcAft>
            </a:pPr>
            <a:r>
              <a:rPr lang="en-US" sz="1800" b="1" dirty="0"/>
              <a:t>Jeremy </a:t>
            </a:r>
            <a:r>
              <a:rPr lang="en-US" sz="1800" b="1" dirty="0" err="1"/>
              <a:t>Littell</a:t>
            </a:r>
            <a:r>
              <a:rPr lang="en-US" sz="1800" dirty="0"/>
              <a:t>, </a:t>
            </a:r>
            <a:r>
              <a:rPr lang="en-US" sz="1800" i="1" dirty="0"/>
              <a:t>U.S. Geological Survey</a:t>
            </a:r>
          </a:p>
          <a:p>
            <a:pPr marL="228600" indent="-228600">
              <a:spcAft>
                <a:spcPts val="300"/>
              </a:spcAft>
            </a:pPr>
            <a:r>
              <a:rPr lang="en-US" sz="1800" b="1" dirty="0"/>
              <a:t>Molly McCammon</a:t>
            </a:r>
            <a:r>
              <a:rPr lang="en-US" sz="1800" dirty="0"/>
              <a:t>, </a:t>
            </a:r>
            <a:r>
              <a:rPr lang="en-US" sz="1800" i="1" dirty="0"/>
              <a:t>Alaska Ocean Observing System</a:t>
            </a:r>
          </a:p>
          <a:p>
            <a:pPr marL="228600" indent="-228600">
              <a:spcAft>
                <a:spcPts val="300"/>
              </a:spcAft>
            </a:pPr>
            <a:r>
              <a:rPr lang="en-US" sz="1800" b="1" dirty="0"/>
              <a:t>Richard </a:t>
            </a:r>
            <a:r>
              <a:rPr lang="en-US" sz="1800" b="1" dirty="0" err="1"/>
              <a:t>Thoman</a:t>
            </a:r>
            <a:r>
              <a:rPr lang="en-US" sz="1800" dirty="0"/>
              <a:t>, </a:t>
            </a:r>
            <a:r>
              <a:rPr lang="en-US" sz="1800" i="1" dirty="0"/>
              <a:t>National Oceanic and Atmospheric Administration</a:t>
            </a:r>
          </a:p>
          <a:p>
            <a:pPr marL="228600" indent="-228600">
              <a:spcAft>
                <a:spcPts val="300"/>
              </a:spcAft>
            </a:pPr>
            <a:r>
              <a:rPr lang="en-US" sz="1800" b="1" dirty="0"/>
              <a:t>Sarah Trainor</a:t>
            </a:r>
            <a:r>
              <a:rPr lang="en-US" sz="1800" dirty="0"/>
              <a:t>, </a:t>
            </a:r>
            <a:r>
              <a:rPr lang="en-US" sz="1800" i="1" dirty="0"/>
              <a:t>University of Alaska Fairbanks </a:t>
            </a:r>
          </a:p>
          <a:p>
            <a:pPr marL="228600" indent="-228600">
              <a:spcBef>
                <a:spcPts val="600"/>
              </a:spcBef>
              <a:spcAft>
                <a:spcPts val="300"/>
              </a:spcAft>
            </a:pPr>
            <a:r>
              <a:rPr lang="en-US" b="1" dirty="0">
                <a:solidFill>
                  <a:srgbClr val="385623"/>
                </a:solidFill>
              </a:rPr>
              <a:t>Review Editor</a:t>
            </a:r>
            <a:r>
              <a:rPr lang="en-US" dirty="0"/>
              <a:t>	</a:t>
            </a:r>
            <a:r>
              <a:rPr lang="en-US" sz="1800" dirty="0"/>
              <a:t>		</a:t>
            </a:r>
          </a:p>
          <a:p>
            <a:pPr marL="228600" indent="-228600">
              <a:spcAft>
                <a:spcPts val="300"/>
              </a:spcAft>
            </a:pPr>
            <a:r>
              <a:rPr lang="en-US" sz="1800" b="1" dirty="0"/>
              <a:t>Victoria Herrmann</a:t>
            </a:r>
            <a:r>
              <a:rPr lang="en-US" sz="1800" dirty="0"/>
              <a:t>, </a:t>
            </a:r>
            <a:r>
              <a:rPr lang="en-US" sz="1800" i="1" dirty="0"/>
              <a:t>The Arctic Institute</a:t>
            </a:r>
          </a:p>
        </p:txBody>
      </p:sp>
      <p:sp>
        <p:nvSpPr>
          <p:cNvPr id="3" name="Text Placeholder 2"/>
          <p:cNvSpPr>
            <a:spLocks noGrp="1"/>
          </p:cNvSpPr>
          <p:nvPr>
            <p:ph type="body" sz="quarter" idx="10"/>
          </p:nvPr>
        </p:nvSpPr>
        <p:spPr/>
        <p:txBody>
          <a:bodyPr/>
          <a:lstStyle/>
          <a:p>
            <a:r>
              <a:rPr lang="en-US" dirty="0"/>
              <a:t>Chapter Author Team</a:t>
            </a:r>
          </a:p>
        </p:txBody>
      </p:sp>
      <p:sp>
        <p:nvSpPr>
          <p:cNvPr id="4" name="Text Placeholder 3"/>
          <p:cNvSpPr>
            <a:spLocks noGrp="1"/>
          </p:cNvSpPr>
          <p:nvPr>
            <p:ph type="body" sz="quarter" idx="11"/>
          </p:nvPr>
        </p:nvSpPr>
        <p:spPr/>
        <p:txBody>
          <a:bodyPr/>
          <a:lstStyle/>
          <a:p>
            <a:r>
              <a:rPr lang="en-US" dirty="0"/>
              <a:t>26</a:t>
            </a:r>
          </a:p>
        </p:txBody>
      </p:sp>
      <p:sp>
        <p:nvSpPr>
          <p:cNvPr id="5" name="Text Placeholder 4"/>
          <p:cNvSpPr>
            <a:spLocks noGrp="1"/>
          </p:cNvSpPr>
          <p:nvPr>
            <p:ph type="body" sz="quarter" idx="12"/>
          </p:nvPr>
        </p:nvSpPr>
        <p:spPr/>
        <p:txBody>
          <a:bodyPr/>
          <a:lstStyle/>
          <a:p>
            <a:r>
              <a:rPr lang="en-US" dirty="0"/>
              <a:t>Ch. 26 | Alaska</a:t>
            </a:r>
          </a:p>
        </p:txBody>
      </p:sp>
    </p:spTree>
    <p:extLst>
      <p:ext uri="{BB962C8B-B14F-4D97-AF65-F5344CB8AC3E}">
        <p14:creationId xmlns:p14="http://schemas.microsoft.com/office/powerpoint/2010/main" val="2682403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7886700" cy="4351337"/>
          </a:xfrm>
        </p:spPr>
        <p:txBody>
          <a:bodyPr numCol="2" spcCol="182880">
            <a:noAutofit/>
          </a:bodyPr>
          <a:lstStyle/>
          <a:p>
            <a:pPr marL="228600" indent="-228600">
              <a:spcBef>
                <a:spcPts val="600"/>
              </a:spcBef>
              <a:spcAft>
                <a:spcPts val="300"/>
              </a:spcAft>
            </a:pPr>
            <a:r>
              <a:rPr lang="en-US" b="1" dirty="0">
                <a:solidFill>
                  <a:srgbClr val="385623"/>
                </a:solidFill>
              </a:rPr>
              <a:t>Technical Contributors</a:t>
            </a:r>
          </a:p>
          <a:p>
            <a:pPr marL="228600" indent="-228600">
              <a:spcAft>
                <a:spcPts val="300"/>
              </a:spcAft>
            </a:pPr>
            <a:r>
              <a:rPr lang="en-US" sz="1800" b="1" dirty="0"/>
              <a:t>Anthony Arendt</a:t>
            </a:r>
            <a:r>
              <a:rPr lang="en-US" sz="1800" dirty="0"/>
              <a:t>, </a:t>
            </a:r>
            <a:r>
              <a:rPr lang="en-US" sz="1800" i="1" dirty="0"/>
              <a:t>University of Washington</a:t>
            </a:r>
            <a:endParaRPr lang="en-US" sz="1800" dirty="0"/>
          </a:p>
          <a:p>
            <a:pPr marL="228600" indent="-228600">
              <a:spcAft>
                <a:spcPts val="300"/>
              </a:spcAft>
            </a:pPr>
            <a:r>
              <a:rPr lang="en-US" sz="1800" b="1" dirty="0"/>
              <a:t>Todd Attwood</a:t>
            </a:r>
            <a:r>
              <a:rPr lang="en-US" sz="1800" dirty="0"/>
              <a:t>, </a:t>
            </a:r>
            <a:r>
              <a:rPr lang="en-US" sz="1800" i="1" dirty="0"/>
              <a:t>U.S. Geological Survey</a:t>
            </a:r>
            <a:endParaRPr lang="en-US" sz="1800" dirty="0"/>
          </a:p>
          <a:p>
            <a:pPr marL="228600" indent="-228600">
              <a:spcAft>
                <a:spcPts val="300"/>
              </a:spcAft>
            </a:pPr>
            <a:r>
              <a:rPr lang="en-US" sz="1800" b="1" dirty="0"/>
              <a:t>Todd Brinkman</a:t>
            </a:r>
            <a:r>
              <a:rPr lang="en-US" sz="1800" dirty="0"/>
              <a:t>, </a:t>
            </a:r>
            <a:r>
              <a:rPr lang="en-US" sz="1800" i="1" dirty="0"/>
              <a:t>University of Alaska Fairbanks </a:t>
            </a:r>
            <a:endParaRPr lang="en-US" sz="1800" dirty="0"/>
          </a:p>
          <a:p>
            <a:pPr marL="228600" indent="-228600">
              <a:spcAft>
                <a:spcPts val="300"/>
              </a:spcAft>
            </a:pPr>
            <a:r>
              <a:rPr lang="en-US" sz="1800" b="1" dirty="0"/>
              <a:t>Patricia Cochran</a:t>
            </a:r>
            <a:r>
              <a:rPr lang="en-US" sz="1800" dirty="0"/>
              <a:t>, </a:t>
            </a:r>
            <a:r>
              <a:rPr lang="en-US" sz="1800" i="1" dirty="0"/>
              <a:t>Alaska Native Science Commission</a:t>
            </a:r>
            <a:endParaRPr lang="en-US" sz="1800" dirty="0"/>
          </a:p>
          <a:p>
            <a:pPr marL="228600" indent="-228600">
              <a:spcAft>
                <a:spcPts val="300"/>
              </a:spcAft>
            </a:pPr>
            <a:r>
              <a:rPr lang="en-US" sz="1800" b="1" dirty="0"/>
              <a:t>Jessica N. Cross</a:t>
            </a:r>
            <a:r>
              <a:rPr lang="en-US" sz="1800" dirty="0"/>
              <a:t>, </a:t>
            </a:r>
            <a:r>
              <a:rPr lang="en-US" sz="1800" i="1" dirty="0"/>
              <a:t>National Oceanic and Atmospheric Administration</a:t>
            </a:r>
            <a:endParaRPr lang="en-US" sz="1800" dirty="0"/>
          </a:p>
          <a:p>
            <a:pPr marL="228600" indent="-228600">
              <a:spcAft>
                <a:spcPts val="300"/>
              </a:spcAft>
            </a:pPr>
            <a:r>
              <a:rPr lang="en-US" sz="1800" b="1" dirty="0"/>
              <a:t>David Driscoll</a:t>
            </a:r>
            <a:r>
              <a:rPr lang="en-US" sz="1800" dirty="0"/>
              <a:t>, </a:t>
            </a:r>
            <a:r>
              <a:rPr lang="en-US" sz="1800" i="1" dirty="0"/>
              <a:t>University of Virginia </a:t>
            </a:r>
            <a:endParaRPr lang="en-US" sz="1800" dirty="0"/>
          </a:p>
          <a:p>
            <a:pPr marL="228600" indent="-228600">
              <a:spcAft>
                <a:spcPts val="300"/>
              </a:spcAft>
            </a:pPr>
            <a:r>
              <a:rPr lang="en-US" sz="1800" b="1" dirty="0"/>
              <a:t>Darcy Dugan</a:t>
            </a:r>
            <a:r>
              <a:rPr lang="en-US" sz="1800" dirty="0"/>
              <a:t>, </a:t>
            </a:r>
            <a:r>
              <a:rPr lang="en-US" sz="1800" i="1" dirty="0"/>
              <a:t>Alaska Ocean Observing System</a:t>
            </a:r>
            <a:r>
              <a:rPr lang="en-US" sz="1800" b="1" dirty="0"/>
              <a:t> </a:t>
            </a:r>
            <a:endParaRPr lang="en-US" sz="1800" dirty="0"/>
          </a:p>
          <a:p>
            <a:pPr marL="228600" indent="-228600">
              <a:spcAft>
                <a:spcPts val="300"/>
              </a:spcAft>
            </a:pPr>
            <a:r>
              <a:rPr lang="en-US" sz="1800" b="1" dirty="0"/>
              <a:t>Tony Fischbach</a:t>
            </a:r>
            <a:r>
              <a:rPr lang="en-US" sz="1800" dirty="0"/>
              <a:t>, </a:t>
            </a:r>
            <a:r>
              <a:rPr lang="en-US" sz="1800" i="1" dirty="0"/>
              <a:t>U.S. Geological Survey</a:t>
            </a:r>
            <a:endParaRPr lang="en-US" sz="1800" dirty="0"/>
          </a:p>
          <a:p>
            <a:pPr marL="228600" indent="-228600">
              <a:spcAft>
                <a:spcPts val="300"/>
              </a:spcAft>
            </a:pPr>
            <a:r>
              <a:rPr lang="en-US" sz="1800" b="1" dirty="0"/>
              <a:t>Ann Gibbs</a:t>
            </a:r>
            <a:r>
              <a:rPr lang="en-US" sz="1800" dirty="0"/>
              <a:t>, </a:t>
            </a:r>
            <a:r>
              <a:rPr lang="en-US" sz="1800" i="1" dirty="0"/>
              <a:t>U.S. Geological Survey</a:t>
            </a:r>
            <a:endParaRPr lang="en-US" sz="1800" dirty="0"/>
          </a:p>
          <a:p>
            <a:pPr marL="228600" indent="-228600">
              <a:spcAft>
                <a:spcPts val="300"/>
              </a:spcAft>
            </a:pPr>
            <a:r>
              <a:rPr lang="en-US" sz="1800" b="1" dirty="0"/>
              <a:t>Jeff Hetrick</a:t>
            </a:r>
            <a:r>
              <a:rPr lang="en-US" sz="1800" dirty="0"/>
              <a:t>, </a:t>
            </a:r>
            <a:r>
              <a:rPr lang="en-US" sz="1800" i="1" dirty="0"/>
              <a:t>Alutiiq Pride Shellfish Hatchery</a:t>
            </a:r>
            <a:endParaRPr lang="en-US" sz="1800" dirty="0"/>
          </a:p>
          <a:p>
            <a:pPr marL="228600" indent="-228600">
              <a:spcAft>
                <a:spcPts val="300"/>
              </a:spcAft>
            </a:pPr>
            <a:r>
              <a:rPr lang="en-US" sz="1800" b="1" dirty="0"/>
              <a:t>David Hill</a:t>
            </a:r>
            <a:r>
              <a:rPr lang="en-US" sz="1800" dirty="0"/>
              <a:t>, </a:t>
            </a:r>
            <a:r>
              <a:rPr lang="en-US" sz="1800" i="1" dirty="0"/>
              <a:t>Oregon State University</a:t>
            </a:r>
            <a:endParaRPr lang="en-US" sz="1800" dirty="0"/>
          </a:p>
          <a:p>
            <a:pPr marL="228600" indent="-228600">
              <a:spcAft>
                <a:spcPts val="300"/>
              </a:spcAft>
            </a:pPr>
            <a:r>
              <a:rPr lang="en-US" sz="1800" b="1" dirty="0"/>
              <a:t>Anne Hollowed</a:t>
            </a:r>
            <a:r>
              <a:rPr lang="en-US" sz="1800" dirty="0"/>
              <a:t>, </a:t>
            </a:r>
            <a:r>
              <a:rPr lang="en-US" sz="1800" i="1" dirty="0"/>
              <a:t>National Oceanic and Atmospheric Administration</a:t>
            </a:r>
            <a:endParaRPr lang="en-US" sz="1800" dirty="0"/>
          </a:p>
          <a:p>
            <a:pPr marL="228600" indent="-228600">
              <a:spcAft>
                <a:spcPts val="300"/>
              </a:spcAft>
            </a:pPr>
            <a:r>
              <a:rPr lang="en-US" sz="1800" b="1" dirty="0" err="1"/>
              <a:t>Eran</a:t>
            </a:r>
            <a:r>
              <a:rPr lang="en-US" sz="1800" b="1" dirty="0"/>
              <a:t> Hood</a:t>
            </a:r>
            <a:r>
              <a:rPr lang="en-US" sz="1800" dirty="0"/>
              <a:t>, </a:t>
            </a:r>
            <a:r>
              <a:rPr lang="en-US" sz="1800" i="1" dirty="0"/>
              <a:t>University of Alaska Southeast</a:t>
            </a:r>
            <a:endParaRPr lang="en-US" sz="1800" dirty="0"/>
          </a:p>
          <a:p>
            <a:pPr marL="228600" indent="-228600">
              <a:spcAft>
                <a:spcPts val="300"/>
              </a:spcAft>
            </a:pPr>
            <a:r>
              <a:rPr lang="en-US" sz="1800" b="1" dirty="0"/>
              <a:t>Torre Jorgenson</a:t>
            </a:r>
            <a:r>
              <a:rPr lang="en-US" sz="1800" dirty="0"/>
              <a:t>, </a:t>
            </a:r>
            <a:r>
              <a:rPr lang="en-US" sz="1800" i="1" dirty="0"/>
              <a:t>Arctic Long Term Ecological Research</a:t>
            </a:r>
          </a:p>
          <a:p>
            <a:pPr marL="228600" indent="-228600">
              <a:spcAft>
                <a:spcPts val="300"/>
              </a:spcAft>
            </a:pPr>
            <a:r>
              <a:rPr lang="en-US" sz="1800" b="1" dirty="0"/>
              <a:t>Nathan Kettle</a:t>
            </a:r>
            <a:r>
              <a:rPr lang="en-US" sz="1800" dirty="0"/>
              <a:t>, </a:t>
            </a:r>
            <a:r>
              <a:rPr lang="en-US" sz="1800" i="1" dirty="0"/>
              <a:t>University of Alaska Fairbanks </a:t>
            </a:r>
            <a:endParaRPr lang="en-US" sz="1800" dirty="0"/>
          </a:p>
          <a:p>
            <a:pPr marL="228600" indent="-228600">
              <a:spcAft>
                <a:spcPts val="300"/>
              </a:spcAft>
            </a:pPr>
            <a:r>
              <a:rPr lang="en-US" sz="1800" b="1" dirty="0"/>
              <a:t>Don </a:t>
            </a:r>
            <a:r>
              <a:rPr lang="en-US" sz="1800" b="1" dirty="0" err="1"/>
              <a:t>Lemmen</a:t>
            </a:r>
            <a:r>
              <a:rPr lang="en-US" sz="1800" dirty="0"/>
              <a:t>, </a:t>
            </a:r>
            <a:r>
              <a:rPr lang="en-US" sz="1800" i="1" dirty="0"/>
              <a:t>Natural Resources Canada </a:t>
            </a:r>
            <a:endParaRPr lang="en-US" sz="1800" dirty="0"/>
          </a:p>
        </p:txBody>
      </p:sp>
      <p:sp>
        <p:nvSpPr>
          <p:cNvPr id="3" name="Text Placeholder 2"/>
          <p:cNvSpPr>
            <a:spLocks noGrp="1"/>
          </p:cNvSpPr>
          <p:nvPr>
            <p:ph type="body" sz="quarter" idx="10"/>
          </p:nvPr>
        </p:nvSpPr>
        <p:spPr/>
        <p:txBody>
          <a:bodyPr/>
          <a:lstStyle/>
          <a:p>
            <a:r>
              <a:rPr lang="en-US" dirty="0"/>
              <a:t>Acknowledgments</a:t>
            </a:r>
          </a:p>
        </p:txBody>
      </p:sp>
      <p:sp>
        <p:nvSpPr>
          <p:cNvPr id="4" name="Text Placeholder 3"/>
          <p:cNvSpPr>
            <a:spLocks noGrp="1"/>
          </p:cNvSpPr>
          <p:nvPr>
            <p:ph type="body" sz="quarter" idx="11"/>
          </p:nvPr>
        </p:nvSpPr>
        <p:spPr/>
        <p:txBody>
          <a:bodyPr/>
          <a:lstStyle/>
          <a:p>
            <a:r>
              <a:rPr lang="en-US" dirty="0"/>
              <a:t>26</a:t>
            </a:r>
          </a:p>
        </p:txBody>
      </p:sp>
      <p:sp>
        <p:nvSpPr>
          <p:cNvPr id="5" name="Text Placeholder 4"/>
          <p:cNvSpPr>
            <a:spLocks noGrp="1"/>
          </p:cNvSpPr>
          <p:nvPr>
            <p:ph type="body" sz="quarter" idx="12"/>
          </p:nvPr>
        </p:nvSpPr>
        <p:spPr/>
        <p:txBody>
          <a:bodyPr/>
          <a:lstStyle/>
          <a:p>
            <a:r>
              <a:rPr lang="en-US" dirty="0"/>
              <a:t>Ch. 26 | Alaska</a:t>
            </a:r>
          </a:p>
        </p:txBody>
      </p:sp>
    </p:spTree>
    <p:extLst>
      <p:ext uri="{BB962C8B-B14F-4D97-AF65-F5344CB8AC3E}">
        <p14:creationId xmlns:p14="http://schemas.microsoft.com/office/powerpoint/2010/main" val="1402898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7886700" cy="4351337"/>
          </a:xfrm>
        </p:spPr>
        <p:txBody>
          <a:bodyPr numCol="2" spcCol="182880">
            <a:noAutofit/>
          </a:bodyPr>
          <a:lstStyle/>
          <a:p>
            <a:pPr marL="228600" indent="-228600">
              <a:spcBef>
                <a:spcPts val="600"/>
              </a:spcBef>
              <a:spcAft>
                <a:spcPts val="300"/>
              </a:spcAft>
            </a:pPr>
            <a:r>
              <a:rPr lang="en-US" b="1" dirty="0">
                <a:solidFill>
                  <a:srgbClr val="385623"/>
                </a:solidFill>
              </a:rPr>
              <a:t>Technical Contributors (cont.)</a:t>
            </a:r>
          </a:p>
          <a:p>
            <a:pPr marL="228600" indent="-228600">
              <a:spcAft>
                <a:spcPts val="300"/>
              </a:spcAft>
            </a:pPr>
            <a:r>
              <a:rPr lang="en-US" sz="1800" b="1" dirty="0"/>
              <a:t>Philip Loring</a:t>
            </a:r>
            <a:r>
              <a:rPr lang="en-US" sz="1800" dirty="0"/>
              <a:t>, </a:t>
            </a:r>
            <a:r>
              <a:rPr lang="en-US" sz="1800" i="1" dirty="0"/>
              <a:t>University of </a:t>
            </a:r>
            <a:r>
              <a:rPr lang="en-US" sz="1800" i="1" dirty="0" err="1"/>
              <a:t>Saskatoon</a:t>
            </a:r>
            <a:endParaRPr lang="en-US" sz="1800" dirty="0"/>
          </a:p>
          <a:p>
            <a:pPr marL="228600" indent="-228600">
              <a:spcAft>
                <a:spcPts val="300"/>
              </a:spcAft>
            </a:pPr>
            <a:r>
              <a:rPr lang="en-US" sz="1800" b="1" dirty="0"/>
              <a:t>Jeremy Mathis</a:t>
            </a:r>
            <a:r>
              <a:rPr lang="en-US" sz="1800" dirty="0"/>
              <a:t>, </a:t>
            </a:r>
            <a:r>
              <a:rPr lang="en-US" sz="1800" i="1" dirty="0"/>
              <a:t>National Oceanic and Atmospheric Administration</a:t>
            </a:r>
            <a:endParaRPr lang="en-US" sz="1800" dirty="0"/>
          </a:p>
          <a:p>
            <a:pPr marL="228600" indent="-228600">
              <a:spcAft>
                <a:spcPts val="300"/>
              </a:spcAft>
            </a:pPr>
            <a:r>
              <a:rPr lang="en-US" sz="1800" b="1" dirty="0"/>
              <a:t>Franz </a:t>
            </a:r>
            <a:r>
              <a:rPr lang="en-US" sz="1800" b="1" dirty="0" err="1"/>
              <a:t>Mueter</a:t>
            </a:r>
            <a:r>
              <a:rPr lang="en-US" sz="1800" dirty="0"/>
              <a:t>, </a:t>
            </a:r>
            <a:r>
              <a:rPr lang="en-US" sz="1800" i="1" dirty="0"/>
              <a:t>University of Alaska Fairbanks</a:t>
            </a:r>
            <a:endParaRPr lang="en-US" sz="1800" dirty="0"/>
          </a:p>
          <a:p>
            <a:pPr marL="228600" indent="-228600">
              <a:spcAft>
                <a:spcPts val="300"/>
              </a:spcAft>
            </a:pPr>
            <a:r>
              <a:rPr lang="en-US" sz="1800" b="1" dirty="0"/>
              <a:t>Shad </a:t>
            </a:r>
            <a:r>
              <a:rPr lang="en-US" sz="1800" b="1" dirty="0" err="1"/>
              <a:t>O’Neel</a:t>
            </a:r>
            <a:r>
              <a:rPr lang="en-US" sz="1800" dirty="0"/>
              <a:t>, </a:t>
            </a:r>
            <a:r>
              <a:rPr lang="en-US" sz="1800" i="1" dirty="0"/>
              <a:t>U.S. Geological Survey</a:t>
            </a:r>
            <a:endParaRPr lang="en-US" sz="1800" dirty="0"/>
          </a:p>
          <a:p>
            <a:pPr marL="228600" indent="-228600">
              <a:spcAft>
                <a:spcPts val="300"/>
              </a:spcAft>
            </a:pPr>
            <a:r>
              <a:rPr lang="en-US" sz="1800" b="1" dirty="0"/>
              <a:t>Jacquelyn (</a:t>
            </a:r>
            <a:r>
              <a:rPr lang="en-US" sz="1800" b="1" dirty="0" err="1"/>
              <a:t>Jaci</a:t>
            </a:r>
            <a:r>
              <a:rPr lang="en-US" sz="1800" b="1" dirty="0"/>
              <a:t>) Overbeck</a:t>
            </a:r>
            <a:r>
              <a:rPr lang="en-US" sz="1800" dirty="0"/>
              <a:t>, </a:t>
            </a:r>
            <a:r>
              <a:rPr lang="en-US" sz="1800" i="1" dirty="0"/>
              <a:t>Alaska Department of Natural Resources </a:t>
            </a:r>
            <a:endParaRPr lang="en-US" sz="1800" dirty="0"/>
          </a:p>
          <a:p>
            <a:pPr marL="228600" indent="-228600">
              <a:spcAft>
                <a:spcPts val="300"/>
              </a:spcAft>
            </a:pPr>
            <a:r>
              <a:rPr lang="en-US" sz="1800" b="1" dirty="0"/>
              <a:t>Neal </a:t>
            </a:r>
            <a:r>
              <a:rPr lang="en-US" sz="1800" b="1" dirty="0" err="1"/>
              <a:t>Pastick</a:t>
            </a:r>
            <a:r>
              <a:rPr lang="en-US" sz="1800" dirty="0"/>
              <a:t>, </a:t>
            </a:r>
            <a:r>
              <a:rPr lang="en-US" sz="1800" i="1" dirty="0"/>
              <a:t>U.S. Geological Survey</a:t>
            </a:r>
            <a:r>
              <a:rPr lang="en-US" sz="1800" b="1" dirty="0"/>
              <a:t> </a:t>
            </a:r>
            <a:endParaRPr lang="en-US" sz="1800" dirty="0"/>
          </a:p>
          <a:p>
            <a:pPr marL="228600" indent="-228600">
              <a:spcAft>
                <a:spcPts val="300"/>
              </a:spcAft>
            </a:pPr>
            <a:r>
              <a:rPr lang="en-US" sz="1800" b="1" dirty="0"/>
              <a:t>John Pearce</a:t>
            </a:r>
            <a:r>
              <a:rPr lang="en-US" sz="1800" dirty="0"/>
              <a:t>, </a:t>
            </a:r>
            <a:r>
              <a:rPr lang="en-US" sz="1800" i="1" dirty="0"/>
              <a:t>U.S. Geological Survey</a:t>
            </a:r>
            <a:endParaRPr lang="en-US" sz="1800" dirty="0"/>
          </a:p>
          <a:p>
            <a:pPr marL="228600" indent="-228600">
              <a:spcAft>
                <a:spcPts val="300"/>
              </a:spcAft>
            </a:pPr>
            <a:r>
              <a:rPr lang="en-US" sz="1800" b="1" dirty="0"/>
              <a:t>Benjamin Preston</a:t>
            </a:r>
            <a:r>
              <a:rPr lang="en-US" sz="1800" dirty="0"/>
              <a:t>, </a:t>
            </a:r>
            <a:r>
              <a:rPr lang="en-US" sz="1800" i="1" dirty="0"/>
              <a:t>RAND Corporation</a:t>
            </a:r>
            <a:endParaRPr lang="en-US" sz="1800" dirty="0"/>
          </a:p>
          <a:p>
            <a:pPr marL="228600" indent="-228600">
              <a:spcAft>
                <a:spcPts val="300"/>
              </a:spcAft>
            </a:pPr>
            <a:r>
              <a:rPr lang="en-US" sz="1800" b="1" dirty="0"/>
              <a:t>Robert Rabin</a:t>
            </a:r>
            <a:r>
              <a:rPr lang="en-US" sz="1800" dirty="0"/>
              <a:t>, </a:t>
            </a:r>
            <a:r>
              <a:rPr lang="en-US" sz="1800" i="1" dirty="0"/>
              <a:t>National Oceanic and Atmospheric Administration</a:t>
            </a:r>
            <a:endParaRPr lang="en-US" sz="1800" dirty="0"/>
          </a:p>
          <a:p>
            <a:pPr marL="228600" indent="-228600">
              <a:spcAft>
                <a:spcPts val="300"/>
              </a:spcAft>
            </a:pPr>
            <a:r>
              <a:rPr lang="en-US" sz="1800" b="1" dirty="0"/>
              <a:t>Bruce Richmond</a:t>
            </a:r>
            <a:r>
              <a:rPr lang="en-US" sz="1800" dirty="0"/>
              <a:t>, </a:t>
            </a:r>
            <a:r>
              <a:rPr lang="en-US" sz="1800" i="1" dirty="0"/>
              <a:t>U.S. Geological Survey</a:t>
            </a:r>
            <a:endParaRPr lang="en-US" sz="1800" dirty="0"/>
          </a:p>
          <a:p>
            <a:pPr marL="228600" indent="-228600">
              <a:spcAft>
                <a:spcPts val="300"/>
              </a:spcAft>
            </a:pPr>
            <a:r>
              <a:rPr lang="en-US" sz="1800" b="1" dirty="0"/>
              <a:t>Jennifer Schmidt</a:t>
            </a:r>
            <a:r>
              <a:rPr lang="en-US" sz="1800" dirty="0"/>
              <a:t>, </a:t>
            </a:r>
            <a:r>
              <a:rPr lang="en-US" sz="1800" i="1" dirty="0"/>
              <a:t>University of Alaska Anchorage</a:t>
            </a:r>
            <a:endParaRPr lang="en-US" sz="1800" dirty="0"/>
          </a:p>
          <a:p>
            <a:pPr marL="228600" indent="-228600">
              <a:spcAft>
                <a:spcPts val="300"/>
              </a:spcAft>
            </a:pPr>
            <a:r>
              <a:rPr lang="en-US" sz="1800" b="1" dirty="0"/>
              <a:t>David K. Swanson</a:t>
            </a:r>
            <a:r>
              <a:rPr lang="en-US" sz="1800" dirty="0"/>
              <a:t>, </a:t>
            </a:r>
            <a:r>
              <a:rPr lang="en-US" sz="1800" i="1" dirty="0"/>
              <a:t>National Park Service</a:t>
            </a:r>
            <a:endParaRPr lang="en-US" sz="1800" dirty="0"/>
          </a:p>
          <a:p>
            <a:pPr marL="228600" indent="-228600">
              <a:spcAft>
                <a:spcPts val="300"/>
              </a:spcAft>
            </a:pPr>
            <a:r>
              <a:rPr lang="en-US" sz="1800" b="1" dirty="0"/>
              <a:t>Stefan </a:t>
            </a:r>
            <a:r>
              <a:rPr lang="en-US" sz="1800" b="1" dirty="0" err="1"/>
              <a:t>Tangen</a:t>
            </a:r>
            <a:r>
              <a:rPr lang="en-US" sz="1800" dirty="0"/>
              <a:t>, </a:t>
            </a:r>
            <a:r>
              <a:rPr lang="en-US" sz="1800" i="1" dirty="0"/>
              <a:t>University of Alaska Fairbanks </a:t>
            </a:r>
            <a:endParaRPr lang="en-US" sz="1800" dirty="0"/>
          </a:p>
          <a:p>
            <a:pPr marL="228600" indent="-228600">
              <a:spcAft>
                <a:spcPts val="300"/>
              </a:spcAft>
            </a:pPr>
            <a:r>
              <a:rPr lang="en-US" sz="1800" b="1" dirty="0"/>
              <a:t>Lyman </a:t>
            </a:r>
            <a:r>
              <a:rPr lang="en-US" sz="1800" b="1" dirty="0" err="1"/>
              <a:t>Thorsteinson</a:t>
            </a:r>
            <a:r>
              <a:rPr lang="en-US" sz="1800" dirty="0"/>
              <a:t>, </a:t>
            </a:r>
            <a:r>
              <a:rPr lang="en-US" sz="1800" i="1" dirty="0"/>
              <a:t>U.S. Geological Survey </a:t>
            </a:r>
            <a:endParaRPr lang="en-US" sz="1800" dirty="0"/>
          </a:p>
          <a:p>
            <a:pPr marL="228600" indent="-228600">
              <a:spcAft>
                <a:spcPts val="300"/>
              </a:spcAft>
            </a:pPr>
            <a:r>
              <a:rPr lang="en-US" sz="1800" b="1" dirty="0"/>
              <a:t>Ryan Toohey</a:t>
            </a:r>
            <a:r>
              <a:rPr lang="en-US" sz="1800" dirty="0"/>
              <a:t>, </a:t>
            </a:r>
            <a:r>
              <a:rPr lang="en-US" sz="1800" i="1" dirty="0"/>
              <a:t>U.S. Geological Survey</a:t>
            </a:r>
            <a:endParaRPr lang="en-US" sz="1800" dirty="0"/>
          </a:p>
          <a:p>
            <a:pPr marL="228600" indent="-228600">
              <a:spcBef>
                <a:spcPts val="600"/>
              </a:spcBef>
              <a:spcAft>
                <a:spcPts val="300"/>
              </a:spcAft>
            </a:pPr>
            <a:r>
              <a:rPr lang="en-US" b="1" dirty="0">
                <a:solidFill>
                  <a:srgbClr val="385623"/>
                </a:solidFill>
              </a:rPr>
              <a:t>USGCRP Coordinators</a:t>
            </a:r>
            <a:r>
              <a:rPr lang="en-US" sz="1800" dirty="0"/>
              <a:t>		</a:t>
            </a:r>
          </a:p>
          <a:p>
            <a:pPr marL="228600" indent="-228600">
              <a:spcAft>
                <a:spcPts val="300"/>
              </a:spcAft>
            </a:pPr>
            <a:r>
              <a:rPr lang="en-US" sz="1800" b="1" dirty="0"/>
              <a:t>Fredric </a:t>
            </a:r>
            <a:r>
              <a:rPr lang="en-US" sz="1800" b="1" dirty="0" err="1"/>
              <a:t>Lipschultz</a:t>
            </a:r>
            <a:r>
              <a:rPr lang="en-US" sz="1800" dirty="0"/>
              <a:t>, </a:t>
            </a:r>
            <a:r>
              <a:rPr lang="en-US" sz="1800" i="1" dirty="0"/>
              <a:t>Senior Scientist and Regional Coordinator</a:t>
            </a:r>
          </a:p>
          <a:p>
            <a:pPr marL="228600" indent="-228600">
              <a:spcAft>
                <a:spcPts val="300"/>
              </a:spcAft>
            </a:pPr>
            <a:r>
              <a:rPr lang="en-US" sz="1800" b="1" dirty="0"/>
              <a:t>Susan Aragon-Long</a:t>
            </a:r>
            <a:r>
              <a:rPr lang="en-US" sz="1800" dirty="0"/>
              <a:t>, </a:t>
            </a:r>
            <a:r>
              <a:rPr lang="en-US" sz="1800" i="1" dirty="0"/>
              <a:t>Senior Scientist</a:t>
            </a:r>
          </a:p>
        </p:txBody>
      </p:sp>
      <p:sp>
        <p:nvSpPr>
          <p:cNvPr id="3" name="Text Placeholder 2"/>
          <p:cNvSpPr>
            <a:spLocks noGrp="1"/>
          </p:cNvSpPr>
          <p:nvPr>
            <p:ph type="body" sz="quarter" idx="10"/>
          </p:nvPr>
        </p:nvSpPr>
        <p:spPr/>
        <p:txBody>
          <a:bodyPr/>
          <a:lstStyle/>
          <a:p>
            <a:r>
              <a:rPr lang="en-US" dirty="0"/>
              <a:t>Acknowledgments</a:t>
            </a:r>
          </a:p>
        </p:txBody>
      </p:sp>
      <p:sp>
        <p:nvSpPr>
          <p:cNvPr id="4" name="Text Placeholder 3"/>
          <p:cNvSpPr>
            <a:spLocks noGrp="1"/>
          </p:cNvSpPr>
          <p:nvPr>
            <p:ph type="body" sz="quarter" idx="11"/>
          </p:nvPr>
        </p:nvSpPr>
        <p:spPr/>
        <p:txBody>
          <a:bodyPr/>
          <a:lstStyle/>
          <a:p>
            <a:r>
              <a:rPr lang="en-US" dirty="0"/>
              <a:t>26</a:t>
            </a:r>
          </a:p>
        </p:txBody>
      </p:sp>
      <p:sp>
        <p:nvSpPr>
          <p:cNvPr id="5" name="Text Placeholder 4"/>
          <p:cNvSpPr>
            <a:spLocks noGrp="1"/>
          </p:cNvSpPr>
          <p:nvPr>
            <p:ph type="body" sz="quarter" idx="12"/>
          </p:nvPr>
        </p:nvSpPr>
        <p:spPr/>
        <p:txBody>
          <a:bodyPr/>
          <a:lstStyle/>
          <a:p>
            <a:r>
              <a:rPr lang="en-US" dirty="0"/>
              <a:t>Ch. 26 | Alaska</a:t>
            </a:r>
          </a:p>
        </p:txBody>
      </p:sp>
    </p:spTree>
    <p:extLst>
      <p:ext uri="{BB962C8B-B14F-4D97-AF65-F5344CB8AC3E}">
        <p14:creationId xmlns:p14="http://schemas.microsoft.com/office/powerpoint/2010/main" val="19380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EA85C6F-5395-465A-AC4C-2851A3F76094}"/>
              </a:ext>
            </a:extLst>
          </p:cNvPr>
          <p:cNvSpPr>
            <a:spLocks noGrp="1"/>
          </p:cNvSpPr>
          <p:nvPr>
            <p:ph idx="1"/>
          </p:nvPr>
        </p:nvSpPr>
        <p:spPr/>
        <p:txBody>
          <a:bodyPr/>
          <a:lstStyle/>
          <a:p>
            <a:r>
              <a:rPr lang="en-US" dirty="0"/>
              <a:t>Alaska’s marine fish and wildlife habitats, species distributions, and food webs, all of which are important to Alaska’s residents, are increasingly affected by retreating and thinning arctic summer sea ice, increasing temperatures, and ocean acidification. Continued warming will accelerate related ecosystem alterations in ways that are difficult to predict, making adaptation more challenging.</a:t>
            </a:r>
          </a:p>
        </p:txBody>
      </p:sp>
      <p:sp>
        <p:nvSpPr>
          <p:cNvPr id="3" name="Text Placeholder 2">
            <a:extLst>
              <a:ext uri="{FF2B5EF4-FFF2-40B4-BE49-F238E27FC236}">
                <a16:creationId xmlns:a16="http://schemas.microsoft.com/office/drawing/2014/main" xmlns="" id="{8A1FCB3A-278E-4502-977A-C18943AD0373}"/>
              </a:ext>
            </a:extLst>
          </p:cNvPr>
          <p:cNvSpPr>
            <a:spLocks noGrp="1"/>
          </p:cNvSpPr>
          <p:nvPr>
            <p:ph type="body" sz="quarter" idx="10"/>
          </p:nvPr>
        </p:nvSpPr>
        <p:spPr/>
        <p:txBody>
          <a:bodyPr/>
          <a:lstStyle/>
          <a:p>
            <a:r>
              <a:rPr lang="en-US" dirty="0"/>
              <a:t>Key Message #1</a:t>
            </a:r>
          </a:p>
        </p:txBody>
      </p:sp>
      <p:sp>
        <p:nvSpPr>
          <p:cNvPr id="4" name="Text Placeholder 3">
            <a:extLst>
              <a:ext uri="{FF2B5EF4-FFF2-40B4-BE49-F238E27FC236}">
                <a16:creationId xmlns:a16="http://schemas.microsoft.com/office/drawing/2014/main" xmlns="" id="{A4A7683F-9034-4825-AC77-DB370D0DA766}"/>
              </a:ext>
            </a:extLst>
          </p:cNvPr>
          <p:cNvSpPr>
            <a:spLocks noGrp="1"/>
          </p:cNvSpPr>
          <p:nvPr>
            <p:ph type="body" sz="quarter" idx="11"/>
          </p:nvPr>
        </p:nvSpPr>
        <p:spPr/>
        <p:txBody>
          <a:bodyPr/>
          <a:lstStyle/>
          <a:p>
            <a:r>
              <a:rPr lang="en-US" dirty="0"/>
              <a:t>26</a:t>
            </a:r>
          </a:p>
        </p:txBody>
      </p:sp>
      <p:sp>
        <p:nvSpPr>
          <p:cNvPr id="5" name="Text Placeholder 4">
            <a:extLst>
              <a:ext uri="{FF2B5EF4-FFF2-40B4-BE49-F238E27FC236}">
                <a16:creationId xmlns:a16="http://schemas.microsoft.com/office/drawing/2014/main" xmlns="" id="{E237C43D-75F4-4116-9A6A-4CCD7F402C5C}"/>
              </a:ext>
            </a:extLst>
          </p:cNvPr>
          <p:cNvSpPr>
            <a:spLocks noGrp="1"/>
          </p:cNvSpPr>
          <p:nvPr>
            <p:ph type="body" sz="quarter" idx="12"/>
          </p:nvPr>
        </p:nvSpPr>
        <p:spPr/>
        <p:txBody>
          <a:bodyPr/>
          <a:lstStyle/>
          <a:p>
            <a:r>
              <a:rPr lang="en-US" dirty="0"/>
              <a:t>Ch. 26 | Alaska</a:t>
            </a:r>
          </a:p>
        </p:txBody>
      </p:sp>
      <p:sp>
        <p:nvSpPr>
          <p:cNvPr id="6" name="Text Placeholder 5">
            <a:extLst>
              <a:ext uri="{FF2B5EF4-FFF2-40B4-BE49-F238E27FC236}">
                <a16:creationId xmlns:a16="http://schemas.microsoft.com/office/drawing/2014/main" xmlns="" id="{87417568-192C-43F5-A75E-ABC0C9258ABE}"/>
              </a:ext>
            </a:extLst>
          </p:cNvPr>
          <p:cNvSpPr>
            <a:spLocks noGrp="1"/>
          </p:cNvSpPr>
          <p:nvPr>
            <p:ph type="body" sz="quarter" idx="13"/>
          </p:nvPr>
        </p:nvSpPr>
        <p:spPr/>
        <p:txBody>
          <a:bodyPr/>
          <a:lstStyle/>
          <a:p>
            <a:r>
              <a:rPr lang="en-US" dirty="0"/>
              <a:t>Marine Ecosystems</a:t>
            </a:r>
          </a:p>
        </p:txBody>
      </p:sp>
    </p:spTree>
    <p:extLst>
      <p:ext uri="{BB962C8B-B14F-4D97-AF65-F5344CB8AC3E}">
        <p14:creationId xmlns:p14="http://schemas.microsoft.com/office/powerpoint/2010/main" val="4219406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60387391-26E4-43F4-A916-F31F59A22781}"/>
              </a:ext>
            </a:extLst>
          </p:cNvPr>
          <p:cNvSpPr>
            <a:spLocks noGrp="1"/>
          </p:cNvSpPr>
          <p:nvPr>
            <p:ph type="subTitle" idx="1"/>
          </p:nvPr>
        </p:nvSpPr>
        <p:spPr/>
        <p:txBody>
          <a:bodyPr>
            <a:normAutofit fontScale="92500" lnSpcReduction="20000"/>
          </a:bodyPr>
          <a:lstStyle/>
          <a:p>
            <a:r>
              <a:rPr lang="en-US" b="1" dirty="0" err="1"/>
              <a:t>Markon</a:t>
            </a:r>
            <a:r>
              <a:rPr lang="en-US" dirty="0"/>
              <a:t>, C., S. Gray, M. Berman, L. </a:t>
            </a:r>
            <a:r>
              <a:rPr lang="en-US" dirty="0" err="1"/>
              <a:t>Eerkes</a:t>
            </a:r>
            <a:r>
              <a:rPr lang="en-US" dirty="0"/>
              <a:t>-Medrano, T. Hennessy, H. Huntington, J. </a:t>
            </a:r>
            <a:r>
              <a:rPr lang="en-US" dirty="0" err="1"/>
              <a:t>Littell</a:t>
            </a:r>
            <a:r>
              <a:rPr lang="en-US" dirty="0"/>
              <a:t>, M. McCammon, R. </a:t>
            </a:r>
            <a:r>
              <a:rPr lang="en-US" dirty="0" err="1"/>
              <a:t>Thoman</a:t>
            </a:r>
            <a:r>
              <a:rPr lang="en-US" dirty="0"/>
              <a:t>, and S. Trainor, 2018: Alaska. In </a:t>
            </a:r>
            <a:r>
              <a:rPr lang="en-US" i="1" dirty="0"/>
              <a:t>Impacts, Risks, and Adaptation in the United States: Fourth National Climate Assessment, Volume II</a:t>
            </a:r>
            <a:r>
              <a:rPr lang="en-US" dirty="0"/>
              <a:t> [</a:t>
            </a:r>
            <a:r>
              <a:rPr lang="en-US" dirty="0" err="1"/>
              <a:t>Reidmiller</a:t>
            </a:r>
            <a:r>
              <a:rPr lang="en-US" dirty="0"/>
              <a:t>, D.R., C.W. Avery, D.R. Easterling, K.E. Kunkel, K.L.M. Lewis, T.K. </a:t>
            </a:r>
            <a:r>
              <a:rPr lang="en-US" dirty="0" err="1"/>
              <a:t>Maycock</a:t>
            </a:r>
            <a:r>
              <a:rPr lang="en-US" dirty="0"/>
              <a:t>, and B.C. Stewart (eds.)]. U.S. Global Change Research Program, Washington, DC, USA. </a:t>
            </a:r>
            <a:r>
              <a:rPr lang="en-US" dirty="0" err="1"/>
              <a:t>doi</a:t>
            </a:r>
            <a:r>
              <a:rPr lang="en-US" dirty="0"/>
              <a:t>: </a:t>
            </a:r>
            <a:r>
              <a:rPr lang="en-US" u="sng" dirty="0">
                <a:hlinkClick r:id="rId2"/>
              </a:rPr>
              <a:t>10.7930/NCA4.2018.CH26</a:t>
            </a:r>
            <a:endParaRPr lang="en-US" dirty="0"/>
          </a:p>
        </p:txBody>
      </p:sp>
      <p:sp>
        <p:nvSpPr>
          <p:cNvPr id="3" name="Text Placeholder 2">
            <a:extLst>
              <a:ext uri="{FF2B5EF4-FFF2-40B4-BE49-F238E27FC236}">
                <a16:creationId xmlns:a16="http://schemas.microsoft.com/office/drawing/2014/main" xmlns="" id="{683C8A32-947A-4A0D-9723-84B7FB4AAD53}"/>
              </a:ext>
            </a:extLst>
          </p:cNvPr>
          <p:cNvSpPr>
            <a:spLocks noGrp="1"/>
          </p:cNvSpPr>
          <p:nvPr>
            <p:ph type="body" sz="quarter" idx="10"/>
          </p:nvPr>
        </p:nvSpPr>
        <p:spPr/>
        <p:txBody>
          <a:bodyPr/>
          <a:lstStyle/>
          <a:p>
            <a:r>
              <a:rPr lang="en-US" dirty="0"/>
              <a:t>https://nca2018.globalchange.gov/chapter/</a:t>
            </a:r>
            <a:r>
              <a:rPr lang="en-US"/>
              <a:t>alaska</a:t>
            </a:r>
          </a:p>
        </p:txBody>
      </p:sp>
    </p:spTree>
    <p:extLst>
      <p:ext uri="{BB962C8B-B14F-4D97-AF65-F5344CB8AC3E}">
        <p14:creationId xmlns:p14="http://schemas.microsoft.com/office/powerpoint/2010/main" val="2532219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6603671-20E6-46C8-BF45-33A9B7A65382}"/>
              </a:ext>
            </a:extLst>
          </p:cNvPr>
          <p:cNvSpPr>
            <a:spLocks noGrp="1"/>
          </p:cNvSpPr>
          <p:nvPr>
            <p:ph idx="1"/>
          </p:nvPr>
        </p:nvSpPr>
        <p:spPr/>
        <p:txBody>
          <a:bodyPr/>
          <a:lstStyle/>
          <a:p>
            <a:r>
              <a:rPr lang="en-US" dirty="0"/>
              <a:t>Alaska residents, communities, and their infrastructure continue to be affected by permafrost thaw, coastal and river erosion, increasing wildfire, and glacier melt. These changes are expected to continue into the future with increasing temperatures, which would directly impact how and where many Alaskans will live.</a:t>
            </a:r>
          </a:p>
        </p:txBody>
      </p:sp>
      <p:sp>
        <p:nvSpPr>
          <p:cNvPr id="3" name="Text Placeholder 2">
            <a:extLst>
              <a:ext uri="{FF2B5EF4-FFF2-40B4-BE49-F238E27FC236}">
                <a16:creationId xmlns:a16="http://schemas.microsoft.com/office/drawing/2014/main" xmlns="" id="{CB211F6B-8DB6-4A5B-869C-7A8190E45D4C}"/>
              </a:ext>
            </a:extLst>
          </p:cNvPr>
          <p:cNvSpPr>
            <a:spLocks noGrp="1"/>
          </p:cNvSpPr>
          <p:nvPr>
            <p:ph type="body" sz="quarter" idx="10"/>
          </p:nvPr>
        </p:nvSpPr>
        <p:spPr/>
        <p:txBody>
          <a:bodyPr/>
          <a:lstStyle/>
          <a:p>
            <a:r>
              <a:rPr lang="en-US" dirty="0"/>
              <a:t>Key Message #2</a:t>
            </a:r>
          </a:p>
        </p:txBody>
      </p:sp>
      <p:sp>
        <p:nvSpPr>
          <p:cNvPr id="4" name="Text Placeholder 3">
            <a:extLst>
              <a:ext uri="{FF2B5EF4-FFF2-40B4-BE49-F238E27FC236}">
                <a16:creationId xmlns:a16="http://schemas.microsoft.com/office/drawing/2014/main" xmlns="" id="{356F2FE6-9006-476D-86EF-1C52C6EF99B3}"/>
              </a:ext>
            </a:extLst>
          </p:cNvPr>
          <p:cNvSpPr>
            <a:spLocks noGrp="1"/>
          </p:cNvSpPr>
          <p:nvPr>
            <p:ph type="body" sz="quarter" idx="11"/>
          </p:nvPr>
        </p:nvSpPr>
        <p:spPr/>
        <p:txBody>
          <a:bodyPr/>
          <a:lstStyle/>
          <a:p>
            <a:r>
              <a:rPr lang="en-US" dirty="0"/>
              <a:t>26</a:t>
            </a:r>
          </a:p>
        </p:txBody>
      </p:sp>
      <p:sp>
        <p:nvSpPr>
          <p:cNvPr id="5" name="Text Placeholder 4">
            <a:extLst>
              <a:ext uri="{FF2B5EF4-FFF2-40B4-BE49-F238E27FC236}">
                <a16:creationId xmlns:a16="http://schemas.microsoft.com/office/drawing/2014/main" xmlns="" id="{1A033321-91CA-4FB9-B497-30F588924056}"/>
              </a:ext>
            </a:extLst>
          </p:cNvPr>
          <p:cNvSpPr>
            <a:spLocks noGrp="1"/>
          </p:cNvSpPr>
          <p:nvPr>
            <p:ph type="body" sz="quarter" idx="12"/>
          </p:nvPr>
        </p:nvSpPr>
        <p:spPr/>
        <p:txBody>
          <a:bodyPr/>
          <a:lstStyle/>
          <a:p>
            <a:r>
              <a:rPr lang="en-US" dirty="0"/>
              <a:t>Ch. 26 | Alaska</a:t>
            </a:r>
          </a:p>
        </p:txBody>
      </p:sp>
      <p:sp>
        <p:nvSpPr>
          <p:cNvPr id="6" name="Text Placeholder 5">
            <a:extLst>
              <a:ext uri="{FF2B5EF4-FFF2-40B4-BE49-F238E27FC236}">
                <a16:creationId xmlns:a16="http://schemas.microsoft.com/office/drawing/2014/main" xmlns="" id="{59492005-6E33-437D-9EEE-ADFB7D27D76F}"/>
              </a:ext>
            </a:extLst>
          </p:cNvPr>
          <p:cNvSpPr>
            <a:spLocks noGrp="1"/>
          </p:cNvSpPr>
          <p:nvPr>
            <p:ph type="body" sz="quarter" idx="13"/>
          </p:nvPr>
        </p:nvSpPr>
        <p:spPr/>
        <p:txBody>
          <a:bodyPr/>
          <a:lstStyle/>
          <a:p>
            <a:r>
              <a:rPr lang="en-US" dirty="0"/>
              <a:t>Terrestrial Processes</a:t>
            </a:r>
          </a:p>
          <a:p>
            <a:endParaRPr lang="en-US" dirty="0"/>
          </a:p>
        </p:txBody>
      </p:sp>
    </p:spTree>
    <p:extLst>
      <p:ext uri="{BB962C8B-B14F-4D97-AF65-F5344CB8AC3E}">
        <p14:creationId xmlns:p14="http://schemas.microsoft.com/office/powerpoint/2010/main" val="78832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AB6A059-C2BC-4C53-93AC-63D4AE3A5781}"/>
              </a:ext>
            </a:extLst>
          </p:cNvPr>
          <p:cNvSpPr>
            <a:spLocks noGrp="1"/>
          </p:cNvSpPr>
          <p:nvPr>
            <p:ph idx="1"/>
          </p:nvPr>
        </p:nvSpPr>
        <p:spPr/>
        <p:txBody>
          <a:bodyPr/>
          <a:lstStyle/>
          <a:p>
            <a:r>
              <a:rPr lang="en-US" dirty="0"/>
              <a:t>A warming climate brings a wide range of human health threats to Alaskans, including increased injuries, smoke inhalation, damage to vital water and sanitation systems, decreased food and water security, and new infectious diseases. The threats are greatest for rural residents, especially those who face increased risk of storm damage and flooding, loss of vital food sources, disrupted traditional practices, or relocation. Implementing adaptation strategies would reduce the physical, social, and psychological harm likely to occur under a warming climate.</a:t>
            </a:r>
          </a:p>
        </p:txBody>
      </p:sp>
      <p:sp>
        <p:nvSpPr>
          <p:cNvPr id="3" name="Text Placeholder 2">
            <a:extLst>
              <a:ext uri="{FF2B5EF4-FFF2-40B4-BE49-F238E27FC236}">
                <a16:creationId xmlns:a16="http://schemas.microsoft.com/office/drawing/2014/main" xmlns="" id="{2B8D30A3-CED0-4DDE-9217-4192409390D1}"/>
              </a:ext>
            </a:extLst>
          </p:cNvPr>
          <p:cNvSpPr>
            <a:spLocks noGrp="1"/>
          </p:cNvSpPr>
          <p:nvPr>
            <p:ph type="body" sz="quarter" idx="10"/>
          </p:nvPr>
        </p:nvSpPr>
        <p:spPr/>
        <p:txBody>
          <a:bodyPr/>
          <a:lstStyle/>
          <a:p>
            <a:r>
              <a:rPr lang="en-US" dirty="0"/>
              <a:t>Key Message #3</a:t>
            </a:r>
          </a:p>
        </p:txBody>
      </p:sp>
      <p:sp>
        <p:nvSpPr>
          <p:cNvPr id="4" name="Text Placeholder 3">
            <a:extLst>
              <a:ext uri="{FF2B5EF4-FFF2-40B4-BE49-F238E27FC236}">
                <a16:creationId xmlns:a16="http://schemas.microsoft.com/office/drawing/2014/main" xmlns="" id="{E2D04246-069F-4583-B2BE-C97BAE2D6B9D}"/>
              </a:ext>
            </a:extLst>
          </p:cNvPr>
          <p:cNvSpPr>
            <a:spLocks noGrp="1"/>
          </p:cNvSpPr>
          <p:nvPr>
            <p:ph type="body" sz="quarter" idx="11"/>
          </p:nvPr>
        </p:nvSpPr>
        <p:spPr/>
        <p:txBody>
          <a:bodyPr/>
          <a:lstStyle/>
          <a:p>
            <a:r>
              <a:rPr lang="en-US" dirty="0"/>
              <a:t>26</a:t>
            </a:r>
          </a:p>
        </p:txBody>
      </p:sp>
      <p:sp>
        <p:nvSpPr>
          <p:cNvPr id="5" name="Text Placeholder 4">
            <a:extLst>
              <a:ext uri="{FF2B5EF4-FFF2-40B4-BE49-F238E27FC236}">
                <a16:creationId xmlns:a16="http://schemas.microsoft.com/office/drawing/2014/main" xmlns="" id="{38915FF4-30EB-41B7-A881-AD6BA99460F4}"/>
              </a:ext>
            </a:extLst>
          </p:cNvPr>
          <p:cNvSpPr>
            <a:spLocks noGrp="1"/>
          </p:cNvSpPr>
          <p:nvPr>
            <p:ph type="body" sz="quarter" idx="12"/>
          </p:nvPr>
        </p:nvSpPr>
        <p:spPr/>
        <p:txBody>
          <a:bodyPr/>
          <a:lstStyle/>
          <a:p>
            <a:r>
              <a:rPr lang="en-US" dirty="0"/>
              <a:t>Ch. 26 | Alaska</a:t>
            </a:r>
          </a:p>
        </p:txBody>
      </p:sp>
      <p:sp>
        <p:nvSpPr>
          <p:cNvPr id="6" name="Text Placeholder 5">
            <a:extLst>
              <a:ext uri="{FF2B5EF4-FFF2-40B4-BE49-F238E27FC236}">
                <a16:creationId xmlns:a16="http://schemas.microsoft.com/office/drawing/2014/main" xmlns="" id="{487DE451-B06E-486F-997F-2D600213D55F}"/>
              </a:ext>
            </a:extLst>
          </p:cNvPr>
          <p:cNvSpPr>
            <a:spLocks noGrp="1"/>
          </p:cNvSpPr>
          <p:nvPr>
            <p:ph type="body" sz="quarter" idx="13"/>
          </p:nvPr>
        </p:nvSpPr>
        <p:spPr/>
        <p:txBody>
          <a:bodyPr/>
          <a:lstStyle/>
          <a:p>
            <a:r>
              <a:rPr lang="en-US" dirty="0"/>
              <a:t>Human Health</a:t>
            </a:r>
          </a:p>
          <a:p>
            <a:endParaRPr lang="en-US" dirty="0"/>
          </a:p>
        </p:txBody>
      </p:sp>
    </p:spTree>
    <p:extLst>
      <p:ext uri="{BB962C8B-B14F-4D97-AF65-F5344CB8AC3E}">
        <p14:creationId xmlns:p14="http://schemas.microsoft.com/office/powerpoint/2010/main" val="217268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5BA7447-24D0-43BF-9364-E7EC1C1DACBC}"/>
              </a:ext>
            </a:extLst>
          </p:cNvPr>
          <p:cNvSpPr>
            <a:spLocks noGrp="1"/>
          </p:cNvSpPr>
          <p:nvPr>
            <p:ph idx="1"/>
          </p:nvPr>
        </p:nvSpPr>
        <p:spPr/>
        <p:txBody>
          <a:bodyPr/>
          <a:lstStyle/>
          <a:p>
            <a:r>
              <a:rPr lang="en-US" dirty="0"/>
              <a:t>The subsistence activities, culture, health, and infrastructure of Alaska’s Indigenous peoples and communities are subject to a variety of impacts, many of which are expected to increase in the future. Flexible, community-driven adaptation strategies would lessen these impacts by ensuring that climate risks are considered in the full context of the existing sociocultural systems.</a:t>
            </a:r>
          </a:p>
        </p:txBody>
      </p:sp>
      <p:sp>
        <p:nvSpPr>
          <p:cNvPr id="3" name="Text Placeholder 2">
            <a:extLst>
              <a:ext uri="{FF2B5EF4-FFF2-40B4-BE49-F238E27FC236}">
                <a16:creationId xmlns:a16="http://schemas.microsoft.com/office/drawing/2014/main" xmlns="" id="{FEDA4B9D-BE02-4CD9-A897-74A80D0B7BA7}"/>
              </a:ext>
            </a:extLst>
          </p:cNvPr>
          <p:cNvSpPr>
            <a:spLocks noGrp="1"/>
          </p:cNvSpPr>
          <p:nvPr>
            <p:ph type="body" sz="quarter" idx="10"/>
          </p:nvPr>
        </p:nvSpPr>
        <p:spPr/>
        <p:txBody>
          <a:bodyPr/>
          <a:lstStyle/>
          <a:p>
            <a:r>
              <a:rPr lang="en-US" dirty="0"/>
              <a:t>Key Message #4</a:t>
            </a:r>
          </a:p>
        </p:txBody>
      </p:sp>
      <p:sp>
        <p:nvSpPr>
          <p:cNvPr id="4" name="Text Placeholder 3">
            <a:extLst>
              <a:ext uri="{FF2B5EF4-FFF2-40B4-BE49-F238E27FC236}">
                <a16:creationId xmlns:a16="http://schemas.microsoft.com/office/drawing/2014/main" xmlns="" id="{9967535B-AE76-4689-8C14-3E81F6801074}"/>
              </a:ext>
            </a:extLst>
          </p:cNvPr>
          <p:cNvSpPr>
            <a:spLocks noGrp="1"/>
          </p:cNvSpPr>
          <p:nvPr>
            <p:ph type="body" sz="quarter" idx="11"/>
          </p:nvPr>
        </p:nvSpPr>
        <p:spPr/>
        <p:txBody>
          <a:bodyPr/>
          <a:lstStyle/>
          <a:p>
            <a:r>
              <a:rPr lang="en-US" dirty="0"/>
              <a:t>26</a:t>
            </a:r>
          </a:p>
        </p:txBody>
      </p:sp>
      <p:sp>
        <p:nvSpPr>
          <p:cNvPr id="5" name="Text Placeholder 4">
            <a:extLst>
              <a:ext uri="{FF2B5EF4-FFF2-40B4-BE49-F238E27FC236}">
                <a16:creationId xmlns:a16="http://schemas.microsoft.com/office/drawing/2014/main" xmlns="" id="{EB6936D1-BDEA-4DEE-B8CA-8F92250DE539}"/>
              </a:ext>
            </a:extLst>
          </p:cNvPr>
          <p:cNvSpPr>
            <a:spLocks noGrp="1"/>
          </p:cNvSpPr>
          <p:nvPr>
            <p:ph type="body" sz="quarter" idx="12"/>
          </p:nvPr>
        </p:nvSpPr>
        <p:spPr/>
        <p:txBody>
          <a:bodyPr/>
          <a:lstStyle/>
          <a:p>
            <a:r>
              <a:rPr lang="en-US" dirty="0"/>
              <a:t>Ch. 26 | Alaska</a:t>
            </a:r>
          </a:p>
        </p:txBody>
      </p:sp>
      <p:sp>
        <p:nvSpPr>
          <p:cNvPr id="6" name="Text Placeholder 5">
            <a:extLst>
              <a:ext uri="{FF2B5EF4-FFF2-40B4-BE49-F238E27FC236}">
                <a16:creationId xmlns:a16="http://schemas.microsoft.com/office/drawing/2014/main" xmlns="" id="{7747E6E8-73A3-4EB4-99E1-53AAF826F5B9}"/>
              </a:ext>
            </a:extLst>
          </p:cNvPr>
          <p:cNvSpPr>
            <a:spLocks noGrp="1"/>
          </p:cNvSpPr>
          <p:nvPr>
            <p:ph type="body" sz="quarter" idx="13"/>
          </p:nvPr>
        </p:nvSpPr>
        <p:spPr/>
        <p:txBody>
          <a:bodyPr/>
          <a:lstStyle/>
          <a:p>
            <a:r>
              <a:rPr lang="en-US" dirty="0"/>
              <a:t>Indigenous Peoples</a:t>
            </a:r>
          </a:p>
        </p:txBody>
      </p:sp>
    </p:spTree>
    <p:extLst>
      <p:ext uri="{BB962C8B-B14F-4D97-AF65-F5344CB8AC3E}">
        <p14:creationId xmlns:p14="http://schemas.microsoft.com/office/powerpoint/2010/main" val="412969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8889007-E057-4128-AEC9-434F7632CB71}"/>
              </a:ext>
            </a:extLst>
          </p:cNvPr>
          <p:cNvSpPr>
            <a:spLocks noGrp="1"/>
          </p:cNvSpPr>
          <p:nvPr>
            <p:ph idx="1"/>
          </p:nvPr>
        </p:nvSpPr>
        <p:spPr/>
        <p:txBody>
          <a:bodyPr/>
          <a:lstStyle/>
          <a:p>
            <a:r>
              <a:rPr lang="en-US" dirty="0"/>
              <a:t>Climate warming is causing damage to infrastructure that will be costly to repair or replace, especially in remote Alaska. It is also reducing heating costs throughout the state. These effects are very likely to grow with continued warming. Timely repair and maintenance of infrastructure can reduce the damages and avoid some of these added costs.</a:t>
            </a:r>
          </a:p>
        </p:txBody>
      </p:sp>
      <p:sp>
        <p:nvSpPr>
          <p:cNvPr id="3" name="Text Placeholder 2">
            <a:extLst>
              <a:ext uri="{FF2B5EF4-FFF2-40B4-BE49-F238E27FC236}">
                <a16:creationId xmlns:a16="http://schemas.microsoft.com/office/drawing/2014/main" xmlns="" id="{75D2BDE7-0B9D-429E-B258-342F4D1C5D03}"/>
              </a:ext>
            </a:extLst>
          </p:cNvPr>
          <p:cNvSpPr>
            <a:spLocks noGrp="1"/>
          </p:cNvSpPr>
          <p:nvPr>
            <p:ph type="body" sz="quarter" idx="10"/>
          </p:nvPr>
        </p:nvSpPr>
        <p:spPr/>
        <p:txBody>
          <a:bodyPr/>
          <a:lstStyle/>
          <a:p>
            <a:r>
              <a:rPr lang="en-US" dirty="0"/>
              <a:t>Key Message #5</a:t>
            </a:r>
          </a:p>
        </p:txBody>
      </p:sp>
      <p:sp>
        <p:nvSpPr>
          <p:cNvPr id="4" name="Text Placeholder 3">
            <a:extLst>
              <a:ext uri="{FF2B5EF4-FFF2-40B4-BE49-F238E27FC236}">
                <a16:creationId xmlns:a16="http://schemas.microsoft.com/office/drawing/2014/main" xmlns="" id="{91038D2B-1309-4C4F-A2DB-8658418EC720}"/>
              </a:ext>
            </a:extLst>
          </p:cNvPr>
          <p:cNvSpPr>
            <a:spLocks noGrp="1"/>
          </p:cNvSpPr>
          <p:nvPr>
            <p:ph type="body" sz="quarter" idx="11"/>
          </p:nvPr>
        </p:nvSpPr>
        <p:spPr/>
        <p:txBody>
          <a:bodyPr/>
          <a:lstStyle/>
          <a:p>
            <a:r>
              <a:rPr lang="en-US" dirty="0"/>
              <a:t>26</a:t>
            </a:r>
          </a:p>
        </p:txBody>
      </p:sp>
      <p:sp>
        <p:nvSpPr>
          <p:cNvPr id="5" name="Text Placeholder 4">
            <a:extLst>
              <a:ext uri="{FF2B5EF4-FFF2-40B4-BE49-F238E27FC236}">
                <a16:creationId xmlns:a16="http://schemas.microsoft.com/office/drawing/2014/main" xmlns="" id="{982F12D2-52C6-4283-AC43-A618FAD3A1DB}"/>
              </a:ext>
            </a:extLst>
          </p:cNvPr>
          <p:cNvSpPr>
            <a:spLocks noGrp="1"/>
          </p:cNvSpPr>
          <p:nvPr>
            <p:ph type="body" sz="quarter" idx="12"/>
          </p:nvPr>
        </p:nvSpPr>
        <p:spPr/>
        <p:txBody>
          <a:bodyPr/>
          <a:lstStyle/>
          <a:p>
            <a:r>
              <a:rPr lang="en-US" dirty="0"/>
              <a:t>Ch. 26 | Alaska</a:t>
            </a:r>
          </a:p>
        </p:txBody>
      </p:sp>
      <p:sp>
        <p:nvSpPr>
          <p:cNvPr id="6" name="Text Placeholder 5">
            <a:extLst>
              <a:ext uri="{FF2B5EF4-FFF2-40B4-BE49-F238E27FC236}">
                <a16:creationId xmlns:a16="http://schemas.microsoft.com/office/drawing/2014/main" xmlns="" id="{8F52C9EF-0C4D-4830-B2B2-C3396810AD5D}"/>
              </a:ext>
            </a:extLst>
          </p:cNvPr>
          <p:cNvSpPr>
            <a:spLocks noGrp="1"/>
          </p:cNvSpPr>
          <p:nvPr>
            <p:ph type="body" sz="quarter" idx="13"/>
          </p:nvPr>
        </p:nvSpPr>
        <p:spPr/>
        <p:txBody>
          <a:bodyPr/>
          <a:lstStyle/>
          <a:p>
            <a:r>
              <a:rPr lang="en-US" dirty="0"/>
              <a:t>Economic Costs </a:t>
            </a:r>
          </a:p>
        </p:txBody>
      </p:sp>
    </p:spTree>
    <p:extLst>
      <p:ext uri="{BB962C8B-B14F-4D97-AF65-F5344CB8AC3E}">
        <p14:creationId xmlns:p14="http://schemas.microsoft.com/office/powerpoint/2010/main" val="2790690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23ACCDD-C585-4F58-A4AF-259EDB8B3403}"/>
              </a:ext>
            </a:extLst>
          </p:cNvPr>
          <p:cNvSpPr>
            <a:spLocks noGrp="1"/>
          </p:cNvSpPr>
          <p:nvPr>
            <p:ph idx="1"/>
          </p:nvPr>
        </p:nvSpPr>
        <p:spPr/>
        <p:txBody>
          <a:bodyPr/>
          <a:lstStyle/>
          <a:p>
            <a:r>
              <a:rPr lang="en-US" dirty="0"/>
              <a:t>Proactive adaptation in Alaska would reduce both short- and long-term costs associated with climate change, generate social and economic opportunity, and improve livelihood security. Direct engagement and partnership with communities is a vital element of adaptation in Alaska.</a:t>
            </a:r>
          </a:p>
        </p:txBody>
      </p:sp>
      <p:sp>
        <p:nvSpPr>
          <p:cNvPr id="3" name="Text Placeholder 2">
            <a:extLst>
              <a:ext uri="{FF2B5EF4-FFF2-40B4-BE49-F238E27FC236}">
                <a16:creationId xmlns:a16="http://schemas.microsoft.com/office/drawing/2014/main" xmlns="" id="{3AC26B9E-73AE-4831-8E8D-EE2965F8D256}"/>
              </a:ext>
            </a:extLst>
          </p:cNvPr>
          <p:cNvSpPr>
            <a:spLocks noGrp="1"/>
          </p:cNvSpPr>
          <p:nvPr>
            <p:ph type="body" sz="quarter" idx="10"/>
          </p:nvPr>
        </p:nvSpPr>
        <p:spPr/>
        <p:txBody>
          <a:bodyPr/>
          <a:lstStyle/>
          <a:p>
            <a:r>
              <a:rPr lang="en-US" dirty="0"/>
              <a:t>Key Message #6</a:t>
            </a:r>
          </a:p>
        </p:txBody>
      </p:sp>
      <p:sp>
        <p:nvSpPr>
          <p:cNvPr id="4" name="Text Placeholder 3">
            <a:extLst>
              <a:ext uri="{FF2B5EF4-FFF2-40B4-BE49-F238E27FC236}">
                <a16:creationId xmlns:a16="http://schemas.microsoft.com/office/drawing/2014/main" xmlns="" id="{77565120-35D7-4CB6-951E-B9CD7AD883D0}"/>
              </a:ext>
            </a:extLst>
          </p:cNvPr>
          <p:cNvSpPr>
            <a:spLocks noGrp="1"/>
          </p:cNvSpPr>
          <p:nvPr>
            <p:ph type="body" sz="quarter" idx="11"/>
          </p:nvPr>
        </p:nvSpPr>
        <p:spPr/>
        <p:txBody>
          <a:bodyPr/>
          <a:lstStyle/>
          <a:p>
            <a:r>
              <a:rPr lang="en-US" dirty="0"/>
              <a:t>26</a:t>
            </a:r>
          </a:p>
        </p:txBody>
      </p:sp>
      <p:sp>
        <p:nvSpPr>
          <p:cNvPr id="5" name="Text Placeholder 4">
            <a:extLst>
              <a:ext uri="{FF2B5EF4-FFF2-40B4-BE49-F238E27FC236}">
                <a16:creationId xmlns:a16="http://schemas.microsoft.com/office/drawing/2014/main" xmlns="" id="{12957640-BE0C-415E-BD41-A11704D7B486}"/>
              </a:ext>
            </a:extLst>
          </p:cNvPr>
          <p:cNvSpPr>
            <a:spLocks noGrp="1"/>
          </p:cNvSpPr>
          <p:nvPr>
            <p:ph type="body" sz="quarter" idx="12"/>
          </p:nvPr>
        </p:nvSpPr>
        <p:spPr/>
        <p:txBody>
          <a:bodyPr/>
          <a:lstStyle/>
          <a:p>
            <a:r>
              <a:rPr lang="en-US" dirty="0"/>
              <a:t>Ch. 26 | Alaska</a:t>
            </a:r>
          </a:p>
        </p:txBody>
      </p:sp>
      <p:sp>
        <p:nvSpPr>
          <p:cNvPr id="6" name="Text Placeholder 5">
            <a:extLst>
              <a:ext uri="{FF2B5EF4-FFF2-40B4-BE49-F238E27FC236}">
                <a16:creationId xmlns:a16="http://schemas.microsoft.com/office/drawing/2014/main" xmlns="" id="{EA55F3D4-A77E-4F4A-ADFD-9F44E03F8F96}"/>
              </a:ext>
            </a:extLst>
          </p:cNvPr>
          <p:cNvSpPr>
            <a:spLocks noGrp="1"/>
          </p:cNvSpPr>
          <p:nvPr>
            <p:ph type="body" sz="quarter" idx="13"/>
          </p:nvPr>
        </p:nvSpPr>
        <p:spPr/>
        <p:txBody>
          <a:bodyPr/>
          <a:lstStyle/>
          <a:p>
            <a:r>
              <a:rPr lang="en-US" dirty="0"/>
              <a:t>Adaptation</a:t>
            </a:r>
          </a:p>
        </p:txBody>
      </p:sp>
    </p:spTree>
    <p:extLst>
      <p:ext uri="{BB962C8B-B14F-4D97-AF65-F5344CB8AC3E}">
        <p14:creationId xmlns:p14="http://schemas.microsoft.com/office/powerpoint/2010/main" val="557603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4845517D-9E91-4C02-9D0A-19B92A89D388}"/>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533492"/>
            <a:ext cx="4629150" cy="3251265"/>
          </a:xfrm>
        </p:spPr>
      </p:pic>
      <p:sp>
        <p:nvSpPr>
          <p:cNvPr id="3" name="Title 2">
            <a:extLst>
              <a:ext uri="{FF2B5EF4-FFF2-40B4-BE49-F238E27FC236}">
                <a16:creationId xmlns:a16="http://schemas.microsoft.com/office/drawing/2014/main" xmlns="" id="{59099066-1445-454F-844D-01F61572713C}"/>
              </a:ext>
            </a:extLst>
          </p:cNvPr>
          <p:cNvSpPr>
            <a:spLocks noGrp="1"/>
          </p:cNvSpPr>
          <p:nvPr>
            <p:ph type="title"/>
          </p:nvPr>
        </p:nvSpPr>
        <p:spPr/>
        <p:txBody>
          <a:bodyPr/>
          <a:lstStyle/>
          <a:p>
            <a:r>
              <a:rPr lang="en-US" dirty="0"/>
              <a:t>Fig. 26.1: Observed and Projected Changes in Annual Average Temperature</a:t>
            </a:r>
          </a:p>
        </p:txBody>
      </p:sp>
      <p:sp>
        <p:nvSpPr>
          <p:cNvPr id="4" name="Text Placeholder 3">
            <a:extLst>
              <a:ext uri="{FF2B5EF4-FFF2-40B4-BE49-F238E27FC236}">
                <a16:creationId xmlns:a16="http://schemas.microsoft.com/office/drawing/2014/main" xmlns="" id="{08BF9F9C-329E-47BF-93F6-BB3437F43AB0}"/>
              </a:ext>
            </a:extLst>
          </p:cNvPr>
          <p:cNvSpPr>
            <a:spLocks noGrp="1"/>
          </p:cNvSpPr>
          <p:nvPr>
            <p:ph type="body" sz="half" idx="2"/>
          </p:nvPr>
        </p:nvSpPr>
        <p:spPr/>
        <p:txBody>
          <a:bodyPr>
            <a:normAutofit fontScale="85000" lnSpcReduction="20000"/>
          </a:bodyPr>
          <a:lstStyle/>
          <a:p>
            <a:r>
              <a:rPr lang="en-US" dirty="0"/>
              <a:t>(a) The graph shows Alaska statewide annual average temperatures for 1925–2016. The record shows no clear change from 1925 to 1976 due to high variability, but from 1976–2016 a clear trend of +0.7°F per decade is evident. (b) The map shows 1970–1999 annual average temperature. Alaska has a diverse climate, much warmer in the southeast and southwest than on the North Slope. (c) The map shows projected changes from climate models in annual average temperature for end of the 21st century under a lower scenario (RCP4.5). (d) The map is the same as (c) but for a higher scenario (RCP8.5). </a:t>
            </a:r>
            <a:r>
              <a:rPr lang="en-US" i="1" dirty="0"/>
              <a:t>Sources: (a) National Weather Service and U.S. Geological Survey, (b–d) U.S. Geological Survey.</a:t>
            </a:r>
          </a:p>
        </p:txBody>
      </p:sp>
      <p:sp>
        <p:nvSpPr>
          <p:cNvPr id="5" name="Text Placeholder 4">
            <a:extLst>
              <a:ext uri="{FF2B5EF4-FFF2-40B4-BE49-F238E27FC236}">
                <a16:creationId xmlns:a16="http://schemas.microsoft.com/office/drawing/2014/main" xmlns="" id="{77B76590-839F-4EA3-9BEB-208D5C1E175F}"/>
              </a:ext>
            </a:extLst>
          </p:cNvPr>
          <p:cNvSpPr>
            <a:spLocks noGrp="1"/>
          </p:cNvSpPr>
          <p:nvPr>
            <p:ph type="body" sz="quarter" idx="12"/>
          </p:nvPr>
        </p:nvSpPr>
        <p:spPr/>
        <p:txBody>
          <a:bodyPr/>
          <a:lstStyle/>
          <a:p>
            <a:r>
              <a:rPr lang="en-US" dirty="0"/>
              <a:t>Ch. 26 | Alaska</a:t>
            </a:r>
          </a:p>
        </p:txBody>
      </p:sp>
    </p:spTree>
    <p:extLst>
      <p:ext uri="{BB962C8B-B14F-4D97-AF65-F5344CB8AC3E}">
        <p14:creationId xmlns:p14="http://schemas.microsoft.com/office/powerpoint/2010/main" val="2242207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2CB238FB-03FF-4AB7-8452-9860705B7B00}"/>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621594" y="973929"/>
            <a:ext cx="5903988" cy="1981204"/>
          </a:xfrm>
        </p:spPr>
      </p:pic>
      <p:sp>
        <p:nvSpPr>
          <p:cNvPr id="3" name="Title 2">
            <a:extLst>
              <a:ext uri="{FF2B5EF4-FFF2-40B4-BE49-F238E27FC236}">
                <a16:creationId xmlns:a16="http://schemas.microsoft.com/office/drawing/2014/main" xmlns="" id="{7E2FC566-A0F7-4E9A-9AA9-B2381AE4C221}"/>
              </a:ext>
            </a:extLst>
          </p:cNvPr>
          <p:cNvSpPr>
            <a:spLocks noGrp="1"/>
          </p:cNvSpPr>
          <p:nvPr>
            <p:ph type="title"/>
          </p:nvPr>
        </p:nvSpPr>
        <p:spPr/>
        <p:txBody>
          <a:bodyPr/>
          <a:lstStyle/>
          <a:p>
            <a:r>
              <a:rPr lang="en-US" dirty="0"/>
              <a:t>Fig. 26.2: Polar Bears and Walruses</a:t>
            </a:r>
          </a:p>
        </p:txBody>
      </p:sp>
      <p:sp>
        <p:nvSpPr>
          <p:cNvPr id="4" name="Text Placeholder 3">
            <a:extLst>
              <a:ext uri="{FF2B5EF4-FFF2-40B4-BE49-F238E27FC236}">
                <a16:creationId xmlns:a16="http://schemas.microsoft.com/office/drawing/2014/main" xmlns="" id="{00E0E995-0817-4112-8BF0-F9E00DA21684}"/>
              </a:ext>
            </a:extLst>
          </p:cNvPr>
          <p:cNvSpPr>
            <a:spLocks noGrp="1"/>
          </p:cNvSpPr>
          <p:nvPr>
            <p:ph type="body" sz="half" idx="2"/>
          </p:nvPr>
        </p:nvSpPr>
        <p:spPr/>
        <p:txBody>
          <a:bodyPr/>
          <a:lstStyle/>
          <a:p>
            <a:r>
              <a:rPr lang="en-US" dirty="0"/>
              <a:t>(a) An adult female polar bear and cub are shown near </a:t>
            </a:r>
            <a:r>
              <a:rPr lang="en-US" dirty="0" err="1"/>
              <a:t>Kaktovik</a:t>
            </a:r>
            <a:r>
              <a:rPr lang="en-US" dirty="0"/>
              <a:t>, Alaska, in September 2015. (b) Walruses gathered on the shores of the Chukchi Sea near Point Lay, Alaska, in September 2013. </a:t>
            </a:r>
            <a:r>
              <a:rPr lang="en-US" i="1" dirty="0"/>
              <a:t>Photo credits: (a) Stewart Breck, USDA (b) Ryan </a:t>
            </a:r>
            <a:r>
              <a:rPr lang="en-US" i="1" dirty="0" err="1"/>
              <a:t>Kingsbery</a:t>
            </a:r>
            <a:r>
              <a:rPr lang="en-US" i="1" dirty="0"/>
              <a:t>, USGS.</a:t>
            </a:r>
          </a:p>
          <a:p>
            <a:endParaRPr lang="en-US" i="1" dirty="0"/>
          </a:p>
        </p:txBody>
      </p:sp>
      <p:sp>
        <p:nvSpPr>
          <p:cNvPr id="5" name="Text Placeholder 4">
            <a:extLst>
              <a:ext uri="{FF2B5EF4-FFF2-40B4-BE49-F238E27FC236}">
                <a16:creationId xmlns:a16="http://schemas.microsoft.com/office/drawing/2014/main" xmlns="" id="{EF228F13-6E58-42BE-8089-4AA793B9E795}"/>
              </a:ext>
            </a:extLst>
          </p:cNvPr>
          <p:cNvSpPr>
            <a:spLocks noGrp="1"/>
          </p:cNvSpPr>
          <p:nvPr>
            <p:ph type="body" sz="quarter" idx="12"/>
          </p:nvPr>
        </p:nvSpPr>
        <p:spPr/>
        <p:txBody>
          <a:bodyPr/>
          <a:lstStyle/>
          <a:p>
            <a:r>
              <a:rPr lang="en-US" dirty="0"/>
              <a:t>Ch. 26 | Alaska</a:t>
            </a:r>
          </a:p>
        </p:txBody>
      </p:sp>
    </p:spTree>
    <p:extLst>
      <p:ext uri="{BB962C8B-B14F-4D97-AF65-F5344CB8AC3E}">
        <p14:creationId xmlns:p14="http://schemas.microsoft.com/office/powerpoint/2010/main" val="27266845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ED8E69-ABC5-4EB1-99E0-16E1F2408FD1}" vid="{B7A1E1AC-D49D-446D-B6E3-C49C93411E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NCA4_Regional_template</Template>
  <TotalTime>295</TotalTime>
  <Words>2147</Words>
  <Application>Microsoft Office PowerPoint</Application>
  <PresentationFormat>On-screen Show (4:3)</PresentationFormat>
  <Paragraphs>142</Paragraphs>
  <Slides>20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 26.1: Observed and Projected Changes in Annual Average Temperature</vt:lpstr>
      <vt:lpstr>Fig. 26.2: Polar Bears and Walruses</vt:lpstr>
      <vt:lpstr>Fig. 26.3: Projected Changes in Arctic Ocean Acidity</vt:lpstr>
      <vt:lpstr>Fig. 26.4: Changes to North Pacific Marine Ecosystems in a Warming Climate</vt:lpstr>
      <vt:lpstr>Fig. 26.5: Erosion Rates Along Alaska’s North Coast</vt:lpstr>
      <vt:lpstr>Fig. 26.6: Variable Weather Affects Harvest Levels</vt:lpstr>
      <vt:lpstr>Fig. 26.7: Wildfire Destroys Homes Near Willow, Alaska</vt:lpstr>
      <vt:lpstr>Fig. 26.8: Energy Needed for Heating Decreases Across Much of Alaska</vt:lpstr>
      <vt:lpstr>Fig. 26.9: Adaptation Planning in Alaska</vt:lpstr>
      <vt:lpstr>PowerPoint Presentation</vt:lpstr>
      <vt:lpstr>PowerPoint Presentation</vt:lpstr>
      <vt:lpstr>PowerPoint Presentation</vt:lpstr>
      <vt:lpstr>PowerPoint Presentation</vt:lpstr>
    </vt:vector>
  </TitlesOfParts>
  <Company>ICFI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Dzaugis, Matt</dc:creator>
  <cp:lastModifiedBy>Reeves, Katie</cp:lastModifiedBy>
  <cp:revision>27</cp:revision>
  <dcterms:created xsi:type="dcterms:W3CDTF">2018-11-15T21:15:18Z</dcterms:created>
  <dcterms:modified xsi:type="dcterms:W3CDTF">2018-11-21T00:40:30Z</dcterms:modified>
</cp:coreProperties>
</file>