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ves, Katie" initials="RK" lastIdx="1" clrIdx="0">
    <p:extLst>
      <p:ext uri="{19B8F6BF-5375-455C-9EA6-DF929625EA0E}">
        <p15:presenceInfo xmlns:p15="http://schemas.microsoft.com/office/powerpoint/2012/main" userId="S-1-5-21-2338163137-2684688362-157462135-72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9C69"/>
    <a:srgbClr val="372655"/>
    <a:srgbClr val="3D88A8"/>
    <a:srgbClr val="6D5B97"/>
    <a:srgbClr val="102268"/>
    <a:srgbClr val="096BA3"/>
    <a:srgbClr val="0F9EFB"/>
    <a:srgbClr val="385623"/>
    <a:srgbClr val="3D88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autoAdjust="0"/>
    <p:restoredTop sz="89889"/>
  </p:normalViewPr>
  <p:slideViewPr>
    <p:cSldViewPr snapToGrid="0" snapToObjects="1" showGuides="1">
      <p:cViewPr varScale="1">
        <p:scale>
          <a:sx n="97" d="100"/>
          <a:sy n="97" d="100"/>
        </p:scale>
        <p:origin x="2000" y="184"/>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D1000-D3B8-D440-8861-CD99BA79407E}" type="datetimeFigureOut">
              <a:rPr lang="en-US" smtClean="0"/>
              <a:t>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E6CB7-542C-0A40-A1D9-CA6EADA0C63B}" type="slidenum">
              <a:rPr lang="en-US" smtClean="0"/>
              <a:t>‹#›</a:t>
            </a:fld>
            <a:endParaRPr lang="en-US"/>
          </a:p>
        </p:txBody>
      </p:sp>
    </p:spTree>
    <p:extLst>
      <p:ext uri="{BB962C8B-B14F-4D97-AF65-F5344CB8AC3E}">
        <p14:creationId xmlns:p14="http://schemas.microsoft.com/office/powerpoint/2010/main" val="138875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dx.doi.org/10.17226/12783"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sz="1200" kern="1200" dirty="0">
                <a:solidFill>
                  <a:schemeClr val="tx1"/>
                </a:solidFill>
                <a:effectLst/>
                <a:latin typeface="+mn-lt"/>
                <a:ea typeface="+mn-ea"/>
                <a:cs typeface="+mn-cs"/>
              </a:rPr>
              <a:t>National Research Council, 2010: </a:t>
            </a:r>
            <a:r>
              <a:rPr lang="en-US" sz="1200" i="1" kern="1200" dirty="0">
                <a:solidFill>
                  <a:schemeClr val="tx1"/>
                </a:solidFill>
                <a:effectLst/>
                <a:latin typeface="+mn-lt"/>
                <a:ea typeface="+mn-ea"/>
                <a:cs typeface="+mn-cs"/>
              </a:rPr>
              <a:t>Adapting to the Impacts of Climate Change</a:t>
            </a: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National Academies Press, Washington, DC, 292 pp. </a:t>
            </a:r>
            <a:r>
              <a:rPr lang="en-US" sz="1200" u="sng" kern="1200" dirty="0">
                <a:solidFill>
                  <a:schemeClr val="tx1"/>
                </a:solidFill>
                <a:effectLst/>
                <a:latin typeface="+mn-lt"/>
                <a:ea typeface="+mn-ea"/>
                <a:cs typeface="+mn-cs"/>
                <a:hlinkClick r:id="rId3"/>
              </a:rPr>
              <a:t>http://dx.doi.org/10.17226/12783</a:t>
            </a:r>
            <a:r>
              <a:rPr lang="en-US" dirty="0">
                <a:effectLst/>
              </a:rPr>
              <a:t> </a:t>
            </a:r>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7</a:t>
            </a:fld>
            <a:endParaRPr lang="en-US"/>
          </a:p>
        </p:txBody>
      </p:sp>
    </p:spTree>
    <p:extLst>
      <p:ext uri="{BB962C8B-B14F-4D97-AF65-F5344CB8AC3E}">
        <p14:creationId xmlns:p14="http://schemas.microsoft.com/office/powerpoint/2010/main" val="20915535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CA814D6-62CF-A848-A324-10AD242EF3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308113" y="2919060"/>
            <a:ext cx="6858000" cy="1655762"/>
          </a:xfrm>
        </p:spPr>
        <p:txBody>
          <a:bodyPr>
            <a:normAutofit/>
          </a:bodyPr>
          <a:lstStyle>
            <a:lvl1pPr marL="0" indent="0" algn="l">
              <a:buNone/>
              <a:defRPr sz="1800">
                <a:solidFill>
                  <a:schemeClr val="bg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enter Presenter’s Name</a:t>
            </a:r>
          </a:p>
          <a:p>
            <a:r>
              <a:rPr lang="en-US" i="1" dirty="0"/>
              <a:t>Affiliation</a:t>
            </a:r>
          </a:p>
          <a:p>
            <a:endParaRPr lang="en-US" dirty="0"/>
          </a:p>
          <a:p>
            <a:r>
              <a:rPr lang="en-US" dirty="0"/>
              <a:t>Date</a:t>
            </a:r>
          </a:p>
        </p:txBody>
      </p:sp>
      <p:sp>
        <p:nvSpPr>
          <p:cNvPr id="8" name="Rectangle 7">
            <a:extLst>
              <a:ext uri="{FF2B5EF4-FFF2-40B4-BE49-F238E27FC236}">
                <a16:creationId xmlns:a16="http://schemas.microsoft.com/office/drawing/2014/main" id="{2A530860-5D58-5042-BB93-C7592BB8BF8A}"/>
              </a:ext>
            </a:extLst>
          </p:cNvPr>
          <p:cNvSpPr/>
          <p:nvPr userDrawn="1"/>
        </p:nvSpPr>
        <p:spPr>
          <a:xfrm>
            <a:off x="-1" y="1370346"/>
            <a:ext cx="6705601" cy="1257398"/>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9" name="Rectangle 8">
            <a:extLst>
              <a:ext uri="{FF2B5EF4-FFF2-40B4-BE49-F238E27FC236}">
                <a16:creationId xmlns:a16="http://schemas.microsoft.com/office/drawing/2014/main" id="{ADF11DD2-1B42-084E-8B88-DBD82F4A97D4}"/>
              </a:ext>
            </a:extLst>
          </p:cNvPr>
          <p:cNvSpPr/>
          <p:nvPr userDrawn="1"/>
        </p:nvSpPr>
        <p:spPr>
          <a:xfrm>
            <a:off x="308113" y="1370346"/>
            <a:ext cx="6397487" cy="769441"/>
          </a:xfrm>
          <a:prstGeom prst="rect">
            <a:avLst/>
          </a:prstGeom>
        </p:spPr>
        <p:txBody>
          <a:bodyPr wrap="square">
            <a:spAutoFit/>
          </a:bodyPr>
          <a:lstStyle/>
          <a:p>
            <a:r>
              <a:rPr lang="en-US" sz="2200" b="1" dirty="0">
                <a:solidFill>
                  <a:prstClr val="white"/>
                </a:solidFill>
                <a:cs typeface="Calibri" panose="020F0502020204030204" pitchFamily="34" charset="0"/>
              </a:rPr>
              <a:t>Fourth National Climate Assessment, Vol II — Impacts, Risks, and Adaptation in the United States</a:t>
            </a:r>
          </a:p>
        </p:txBody>
      </p:sp>
      <p:pic>
        <p:nvPicPr>
          <p:cNvPr id="15" name="Picture 14">
            <a:extLst>
              <a:ext uri="{FF2B5EF4-FFF2-40B4-BE49-F238E27FC236}">
                <a16:creationId xmlns:a16="http://schemas.microsoft.com/office/drawing/2014/main" id="{0618150B-E1DF-2F46-98D9-E8DB8E677D4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
        <p:nvSpPr>
          <p:cNvPr id="11" name="Text Placeholder 10"/>
          <p:cNvSpPr>
            <a:spLocks noGrp="1"/>
          </p:cNvSpPr>
          <p:nvPr>
            <p:ph type="body" sz="quarter" idx="15" hasCustomPrompt="1"/>
          </p:nvPr>
        </p:nvSpPr>
        <p:spPr>
          <a:xfrm>
            <a:off x="307975" y="2157399"/>
            <a:ext cx="6070600" cy="384175"/>
          </a:xfrm>
        </p:spPr>
        <p:txBody>
          <a:bodyPr anchor="ctr">
            <a:normAutofit/>
          </a:bodyPr>
          <a:lstStyle>
            <a:lvl1pPr marL="0" indent="0">
              <a:buNone/>
              <a:defRPr sz="1600" b="1" i="1" baseline="0">
                <a:solidFill>
                  <a:schemeClr val="bg1"/>
                </a:solidFill>
              </a:defRPr>
            </a:lvl1pPr>
          </a:lstStyle>
          <a:p>
            <a:pPr lvl="0"/>
            <a:r>
              <a:rPr lang="en-US" dirty="0"/>
              <a:t>Click to enter Chapter # | Chapter Title</a:t>
            </a:r>
          </a:p>
        </p:txBody>
      </p:sp>
    </p:spTree>
    <p:extLst>
      <p:ext uri="{BB962C8B-B14F-4D97-AF65-F5344CB8AC3E}">
        <p14:creationId xmlns:p14="http://schemas.microsoft.com/office/powerpoint/2010/main" val="229024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7" name="Text Placeholder 9"/>
          <p:cNvSpPr>
            <a:spLocks noGrp="1"/>
          </p:cNvSpPr>
          <p:nvPr>
            <p:ph type="body" sz="quarter" idx="10" hasCustomPrompt="1"/>
          </p:nvPr>
        </p:nvSpPr>
        <p:spPr>
          <a:xfrm>
            <a:off x="1074198" y="612043"/>
            <a:ext cx="7441152" cy="804935"/>
          </a:xfrm>
        </p:spPr>
        <p:txBody>
          <a:bodyPr anchor="ctr">
            <a:normAutofit/>
          </a:bodyPr>
          <a:lstStyle>
            <a:lvl1pPr marL="0" indent="0">
              <a:buNone/>
              <a:defRPr sz="4400" baseline="0">
                <a:solidFill>
                  <a:srgbClr val="C79C69"/>
                </a:solidFill>
                <a:latin typeface="+mj-lt"/>
              </a:defRPr>
            </a:lvl1pPr>
          </a:lstStyle>
          <a:p>
            <a:pPr lvl="0"/>
            <a:r>
              <a:rPr lang="en-US" dirty="0"/>
              <a:t>Click to edit Key Message</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1"/>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2441359"/>
            <a:ext cx="7886700" cy="3735603"/>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Key Message text</a:t>
            </a:r>
          </a:p>
        </p:txBody>
      </p:sp>
      <p:sp>
        <p:nvSpPr>
          <p:cNvPr id="10" name="Text Placeholder 8"/>
          <p:cNvSpPr>
            <a:spLocks noGrp="1"/>
          </p:cNvSpPr>
          <p:nvPr>
            <p:ph type="body" sz="quarter" idx="14" hasCustomPrompt="1"/>
          </p:nvPr>
        </p:nvSpPr>
        <p:spPr>
          <a:xfrm>
            <a:off x="628650" y="1825625"/>
            <a:ext cx="7886700" cy="447058"/>
          </a:xfrm>
        </p:spPr>
        <p:txBody>
          <a:bodyPr/>
          <a:lstStyle>
            <a:lvl1pPr marL="0" indent="0">
              <a:buNone/>
              <a:defRPr sz="2400" b="1" baseline="0">
                <a:solidFill>
                  <a:srgbClr val="C79C69"/>
                </a:solidFill>
              </a:defRPr>
            </a:lvl1pPr>
          </a:lstStyle>
          <a:p>
            <a:pPr lvl="0"/>
            <a:r>
              <a:rPr lang="en-US" dirty="0"/>
              <a:t>Click to enter Key Message title</a:t>
            </a:r>
          </a:p>
        </p:txBody>
      </p:sp>
    </p:spTree>
    <p:extLst>
      <p:ext uri="{BB962C8B-B14F-4D97-AF65-F5344CB8AC3E}">
        <p14:creationId xmlns:p14="http://schemas.microsoft.com/office/powerpoint/2010/main" val="105110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C79C69"/>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1"/>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417188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knowledgments">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C79C69"/>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1"/>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numCol="2" spcCol="182880">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247472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p:cNvSpPr>
            <a:spLocks noGrp="1"/>
          </p:cNvSpPr>
          <p:nvPr>
            <p:ph type="body" sz="quarter" idx="10"/>
          </p:nvPr>
        </p:nvSpPr>
        <p:spPr>
          <a:xfrm>
            <a:off x="1074198" y="612648"/>
            <a:ext cx="7441152" cy="804935"/>
          </a:xfrm>
        </p:spPr>
        <p:txBody>
          <a:bodyPr anchor="ctr">
            <a:normAutofit/>
          </a:bodyPr>
          <a:lstStyle>
            <a:lvl1pPr marL="0" indent="0">
              <a:buNone/>
              <a:defRPr sz="4400">
                <a:solidFill>
                  <a:srgbClr val="C79C69"/>
                </a:solidFill>
                <a:latin typeface="+mj-lt"/>
              </a:defRPr>
            </a:lvl1pPr>
          </a:lstStyle>
          <a:p>
            <a:pPr lvl="0"/>
            <a:r>
              <a:rPr lang="en-US"/>
              <a:t>Edit Master text styles</a:t>
            </a:r>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648"/>
            <a:ext cx="784386" cy="804671"/>
          </a:xfrm>
          <a:prstGeom prst="rect">
            <a:avLst/>
          </a:prstGeom>
        </p:spPr>
      </p:pic>
      <p:sp>
        <p:nvSpPr>
          <p:cNvPr id="9" name="Text Placeholder 7"/>
          <p:cNvSpPr>
            <a:spLocks noGrp="1"/>
          </p:cNvSpPr>
          <p:nvPr>
            <p:ph type="body" sz="quarter" idx="11" hasCustomPrompt="1"/>
          </p:nvPr>
        </p:nvSpPr>
        <p:spPr>
          <a:xfrm>
            <a:off x="207963" y="612648"/>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11"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30166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3887391" y="457200"/>
            <a:ext cx="4629150" cy="5403851"/>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457200"/>
            <a:ext cx="2949178" cy="1600200"/>
          </a:xfrm>
          <a:solidFill>
            <a:srgbClr val="C79C69"/>
          </a:solidFill>
          <a:ln w="19050">
            <a:solidFill>
              <a:srgbClr val="C79C69"/>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2057400"/>
            <a:ext cx="2949178" cy="3811588"/>
          </a:xfrm>
          <a:solidFill>
            <a:schemeClr val="bg1"/>
          </a:solidFill>
          <a:ln w="19050">
            <a:solidFill>
              <a:srgbClr val="C79C69"/>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252237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orizontal 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629841" y="457201"/>
            <a:ext cx="7886700" cy="3013968"/>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3586578"/>
            <a:ext cx="7886700" cy="772357"/>
          </a:xfrm>
          <a:solidFill>
            <a:srgbClr val="C79C69"/>
          </a:solidFill>
          <a:ln w="19050">
            <a:solidFill>
              <a:srgbClr val="C79C69"/>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4358936"/>
            <a:ext cx="7886700" cy="1510052"/>
          </a:xfrm>
          <a:ln w="19050">
            <a:solidFill>
              <a:srgbClr val="C79C69"/>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412092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A530860-5D58-5042-BB93-C7592BB8BF8A}"/>
              </a:ext>
            </a:extLst>
          </p:cNvPr>
          <p:cNvSpPr/>
          <p:nvPr userDrawn="1"/>
        </p:nvSpPr>
        <p:spPr>
          <a:xfrm>
            <a:off x="0" y="0"/>
            <a:ext cx="9144000" cy="6858000"/>
          </a:xfrm>
          <a:prstGeom prst="rect">
            <a:avLst/>
          </a:prstGeom>
          <a:solidFill>
            <a:srgbClr val="3726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5" name="Rectangle 14">
            <a:extLst>
              <a:ext uri="{FF2B5EF4-FFF2-40B4-BE49-F238E27FC236}">
                <a16:creationId xmlns:a16="http://schemas.microsoft.com/office/drawing/2014/main" id="{2A530860-5D58-5042-BB93-C7592BB8BF8A}"/>
              </a:ext>
            </a:extLst>
          </p:cNvPr>
          <p:cNvSpPr/>
          <p:nvPr userDrawn="1"/>
        </p:nvSpPr>
        <p:spPr>
          <a:xfrm>
            <a:off x="-1" y="1698820"/>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 name="Subtitle 2"/>
          <p:cNvSpPr>
            <a:spLocks noGrp="1"/>
          </p:cNvSpPr>
          <p:nvPr>
            <p:ph type="subTitle" idx="1" hasCustomPrompt="1"/>
          </p:nvPr>
        </p:nvSpPr>
        <p:spPr>
          <a:xfrm>
            <a:off x="308113" y="2228296"/>
            <a:ext cx="6858000" cy="914400"/>
          </a:xfrm>
        </p:spPr>
        <p:txBody>
          <a:bodyPr>
            <a:normAutofit/>
          </a:bodyPr>
          <a:lstStyle>
            <a:lvl1pPr marL="0" indent="0" algn="l">
              <a:lnSpc>
                <a:spcPct val="100000"/>
              </a:lnSpc>
              <a:spcBef>
                <a:spcPts val="0"/>
              </a:spcBef>
              <a:spcAft>
                <a:spcPts val="0"/>
              </a:spcAft>
              <a:buNone/>
              <a:defRPr sz="1400" baseline="0">
                <a:solidFill>
                  <a:schemeClr val="bg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chapter citation</a:t>
            </a:r>
          </a:p>
        </p:txBody>
      </p:sp>
      <p:sp>
        <p:nvSpPr>
          <p:cNvPr id="9" name="Rectangle 8">
            <a:extLst>
              <a:ext uri="{FF2B5EF4-FFF2-40B4-BE49-F238E27FC236}">
                <a16:creationId xmlns:a16="http://schemas.microsoft.com/office/drawing/2014/main" id="{ADF11DD2-1B42-084E-8B88-DBD82F4A97D4}"/>
              </a:ext>
            </a:extLst>
          </p:cNvPr>
          <p:cNvSpPr/>
          <p:nvPr userDrawn="1"/>
        </p:nvSpPr>
        <p:spPr>
          <a:xfrm>
            <a:off x="308113" y="169882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Recommended</a:t>
            </a:r>
            <a:r>
              <a:rPr lang="en-US" sz="2000" b="1" i="0" baseline="0" dirty="0">
                <a:solidFill>
                  <a:schemeClr val="bg1"/>
                </a:solidFill>
                <a:effectLst/>
                <a:latin typeface="Calibri" panose="020F0502020204030204" pitchFamily="34" charset="0"/>
                <a:cs typeface="Calibri" panose="020F0502020204030204" pitchFamily="34" charset="0"/>
              </a:rPr>
              <a:t> chapter citation</a:t>
            </a:r>
            <a:endParaRPr lang="en-US" sz="2000" b="1" i="0" dirty="0">
              <a:solidFill>
                <a:schemeClr val="bg1"/>
              </a:solidFill>
              <a:latin typeface="Calibri" panose="020F0502020204030204" pitchFamily="34" charset="0"/>
              <a:cs typeface="Calibri" panose="020F0502020204030204" pitchFamily="34" charset="0"/>
            </a:endParaRPr>
          </a:p>
        </p:txBody>
      </p:sp>
      <p:sp>
        <p:nvSpPr>
          <p:cNvPr id="10" name="Subtitle 2"/>
          <p:cNvSpPr txBox="1">
            <a:spLocks/>
          </p:cNvSpPr>
          <p:nvPr userDrawn="1"/>
        </p:nvSpPr>
        <p:spPr>
          <a:xfrm>
            <a:off x="308112" y="4173746"/>
            <a:ext cx="6858000" cy="98542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
        <p:nvSpPr>
          <p:cNvPr id="17" name="Rectangle 16">
            <a:extLst>
              <a:ext uri="{FF2B5EF4-FFF2-40B4-BE49-F238E27FC236}">
                <a16:creationId xmlns:a16="http://schemas.microsoft.com/office/drawing/2014/main" id="{2A530860-5D58-5042-BB93-C7592BB8BF8A}"/>
              </a:ext>
            </a:extLst>
          </p:cNvPr>
          <p:cNvSpPr/>
          <p:nvPr userDrawn="1"/>
        </p:nvSpPr>
        <p:spPr>
          <a:xfrm>
            <a:off x="0" y="3660963"/>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4" name="Rectangle 13">
            <a:extLst>
              <a:ext uri="{FF2B5EF4-FFF2-40B4-BE49-F238E27FC236}">
                <a16:creationId xmlns:a16="http://schemas.microsoft.com/office/drawing/2014/main" id="{ADF11DD2-1B42-084E-8B88-DBD82F4A97D4}"/>
              </a:ext>
            </a:extLst>
          </p:cNvPr>
          <p:cNvSpPr/>
          <p:nvPr userDrawn="1"/>
        </p:nvSpPr>
        <p:spPr>
          <a:xfrm>
            <a:off x="308112" y="364427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Read the full chapter</a:t>
            </a:r>
            <a:endParaRPr lang="en-US" sz="2000" b="1" i="0" dirty="0">
              <a:solidFill>
                <a:schemeClr val="bg1"/>
              </a:solidFill>
              <a:latin typeface="Calibri" panose="020F0502020204030204" pitchFamily="34" charset="0"/>
              <a:cs typeface="Calibri" panose="020F0502020204030204" pitchFamily="34" charset="0"/>
            </a:endParaRPr>
          </a:p>
        </p:txBody>
      </p:sp>
      <p:sp>
        <p:nvSpPr>
          <p:cNvPr id="2" name="TextBox 1"/>
          <p:cNvSpPr txBox="1"/>
          <p:nvPr userDrawn="1"/>
        </p:nvSpPr>
        <p:spPr>
          <a:xfrm>
            <a:off x="1500898" y="5811560"/>
            <a:ext cx="6249879" cy="707886"/>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dirty="0">
                <a:solidFill>
                  <a:schemeClr val="bg1"/>
                </a:solidFill>
              </a:rPr>
              <a:t>nca2018.globalchange.gov</a:t>
            </a:r>
          </a:p>
        </p:txBody>
      </p:sp>
      <p:sp>
        <p:nvSpPr>
          <p:cNvPr id="6" name="Text Placeholder 5"/>
          <p:cNvSpPr>
            <a:spLocks noGrp="1"/>
          </p:cNvSpPr>
          <p:nvPr>
            <p:ph type="body" sz="quarter" idx="10" hasCustomPrompt="1"/>
          </p:nvPr>
        </p:nvSpPr>
        <p:spPr>
          <a:xfrm>
            <a:off x="308113" y="4199572"/>
            <a:ext cx="6858000" cy="914400"/>
          </a:xfrm>
        </p:spPr>
        <p:txBody>
          <a:bodyPr>
            <a:normAutofit/>
          </a:bodyPr>
          <a:lstStyle>
            <a:lvl1pPr marL="0" indent="0">
              <a:buNone/>
              <a:defRPr sz="1800" baseline="0">
                <a:solidFill>
                  <a:schemeClr val="bg1"/>
                </a:solidFill>
              </a:defRPr>
            </a:lvl1pPr>
          </a:lstStyle>
          <a:p>
            <a:r>
              <a:rPr lang="en-US" dirty="0"/>
              <a:t>Click to edit chapter </a:t>
            </a:r>
            <a:r>
              <a:rPr lang="en-US" dirty="0" err="1"/>
              <a:t>url</a:t>
            </a:r>
            <a:endParaRPr lang="en-US" dirty="0"/>
          </a:p>
        </p:txBody>
      </p:sp>
      <p:pic>
        <p:nvPicPr>
          <p:cNvPr id="16" name="Picture 15">
            <a:extLst>
              <a:ext uri="{FF2B5EF4-FFF2-40B4-BE49-F238E27FC236}">
                <a16:creationId xmlns:a16="http://schemas.microsoft.com/office/drawing/2014/main" id="{0618150B-E1DF-2F46-98D9-E8DB8E677D4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Tree>
    <p:extLst>
      <p:ext uri="{BB962C8B-B14F-4D97-AF65-F5344CB8AC3E}">
        <p14:creationId xmlns:p14="http://schemas.microsoft.com/office/powerpoint/2010/main" val="340939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91BE2127-7CC2-774A-88FB-31EA0CC0EB5D}"/>
              </a:ext>
            </a:extLst>
          </p:cNvPr>
          <p:cNvSpPr/>
          <p:nvPr userDrawn="1"/>
        </p:nvSpPr>
        <p:spPr>
          <a:xfrm>
            <a:off x="1858781" y="6483318"/>
            <a:ext cx="5426439" cy="400110"/>
          </a:xfrm>
          <a:prstGeom prst="rect">
            <a:avLst/>
          </a:prstGeom>
        </p:spPr>
        <p:txBody>
          <a:bodyPr wrap="square">
            <a:spAutoFit/>
          </a:bodyPr>
          <a:lstStyle/>
          <a:p>
            <a:pPr algn="ctr"/>
            <a:r>
              <a:rPr lang="en-US" sz="1000" dirty="0">
                <a:solidFill>
                  <a:schemeClr val="bg1">
                    <a:lumMod val="50000"/>
                  </a:schemeClr>
                </a:solidFill>
              </a:rPr>
              <a:t>Fourth National Climate Assessment, Vol II — Impacts, Risks, and Adaptation in the United States</a:t>
            </a:r>
          </a:p>
          <a:p>
            <a:pPr algn="ctr"/>
            <a:r>
              <a:rPr lang="en-US" sz="1000" dirty="0">
                <a:solidFill>
                  <a:schemeClr val="bg1">
                    <a:lumMod val="50000"/>
                  </a:schemeClr>
                </a:solidFill>
              </a:rPr>
              <a:t>nca2018.globalchange.gov</a:t>
            </a:r>
          </a:p>
        </p:txBody>
      </p:sp>
      <p:pic>
        <p:nvPicPr>
          <p:cNvPr id="9" name="Picture 8">
            <a:extLst>
              <a:ext uri="{FF2B5EF4-FFF2-40B4-BE49-F238E27FC236}">
                <a16:creationId xmlns:a16="http://schemas.microsoft.com/office/drawing/2014/main" id="{43EB4777-35ED-D34B-846A-89930A4D8824}"/>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33170" y="6492874"/>
            <a:ext cx="1356610" cy="308320"/>
          </a:xfrm>
          <a:prstGeom prst="rect">
            <a:avLst/>
          </a:prstGeom>
        </p:spPr>
      </p:pic>
      <p:sp>
        <p:nvSpPr>
          <p:cNvPr id="10" name="Shape 14">
            <a:extLst>
              <a:ext uri="{FF2B5EF4-FFF2-40B4-BE49-F238E27FC236}">
                <a16:creationId xmlns:a16="http://schemas.microsoft.com/office/drawing/2014/main" id="{6DB39B50-A37F-8D49-8561-48BB1F8AA68E}"/>
              </a:ext>
            </a:extLst>
          </p:cNvPr>
          <p:cNvSpPr txBox="1"/>
          <p:nvPr userDrawn="1"/>
        </p:nvSpPr>
        <p:spPr>
          <a:xfrm>
            <a:off x="7337686" y="6543675"/>
            <a:ext cx="1745990" cy="244474"/>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bg1">
                    <a:lumMod val="65000"/>
                  </a:schemeClr>
                </a:solidFill>
                <a:latin typeface="Calibri"/>
                <a:ea typeface="Calibri"/>
                <a:cs typeface="Calibri"/>
                <a:sym typeface="Calibri"/>
              </a:rPr>
              <a:t>‹#›</a:t>
            </a:fld>
            <a:endParaRPr lang="en-US" sz="1200" b="0" i="0" u="none" strike="noStrike" cap="none" baseline="0" dirty="0">
              <a:solidFill>
                <a:schemeClr val="bg1">
                  <a:lumMod val="65000"/>
                </a:schemeClr>
              </a:solidFill>
              <a:latin typeface="Calibri"/>
              <a:ea typeface="Calibri"/>
              <a:cs typeface="Calibri"/>
              <a:sym typeface="Calibri"/>
            </a:endParaRPr>
          </a:p>
        </p:txBody>
      </p:sp>
    </p:spTree>
    <p:extLst>
      <p:ext uri="{BB962C8B-B14F-4D97-AF65-F5344CB8AC3E}">
        <p14:creationId xmlns:p14="http://schemas.microsoft.com/office/powerpoint/2010/main" val="3187566361"/>
      </p:ext>
    </p:extLst>
  </p:cSld>
  <p:clrMap bg1="lt1" tx1="dk1" bg2="lt2" tx2="dk2" accent1="accent1" accent2="accent2" accent3="accent3" accent4="accent4" accent5="accent5" accent6="accent6" hlink="hlink" folHlink="folHlink"/>
  <p:sldLayoutIdLst>
    <p:sldLayoutId id="2147483682" r:id="rId1"/>
    <p:sldLayoutId id="2147483677" r:id="rId2"/>
    <p:sldLayoutId id="2147483678" r:id="rId3"/>
    <p:sldLayoutId id="2147483680" r:id="rId4"/>
    <p:sldLayoutId id="2147483664" r:id="rId5"/>
    <p:sldLayoutId id="2147483669" r:id="rId6"/>
    <p:sldLayoutId id="2147483675" r:id="rId7"/>
    <p:sldLayoutId id="214748367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oi.org/10.7930/NCA4.2018.CH28"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dx.doi.org/10.17226/1278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4" name="Text Placeholder 3"/>
          <p:cNvSpPr>
            <a:spLocks noGrp="1"/>
          </p:cNvSpPr>
          <p:nvPr>
            <p:ph type="body" sz="quarter" idx="15"/>
          </p:nvPr>
        </p:nvSpPr>
        <p:spPr/>
        <p:txBody>
          <a:bodyPr/>
          <a:lstStyle/>
          <a:p>
            <a:r>
              <a:rPr lang="en-US" dirty="0"/>
              <a:t>Chapter 28 | Reducing Risks Through Adaptation Actions</a:t>
            </a:r>
          </a:p>
        </p:txBody>
      </p:sp>
    </p:spTree>
    <p:extLst>
      <p:ext uri="{BB962C8B-B14F-4D97-AF65-F5344CB8AC3E}">
        <p14:creationId xmlns:p14="http://schemas.microsoft.com/office/powerpoint/2010/main" val="3877369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CFA046-DC83-FB42-9C35-BA622EFE6B12}"/>
              </a:ext>
            </a:extLst>
          </p:cNvPr>
          <p:cNvSpPr>
            <a:spLocks noGrp="1"/>
          </p:cNvSpPr>
          <p:nvPr>
            <p:ph type="subTitle" idx="1"/>
          </p:nvPr>
        </p:nvSpPr>
        <p:spPr/>
        <p:txBody>
          <a:bodyPr>
            <a:normAutofit fontScale="92500" lnSpcReduction="20000"/>
          </a:bodyPr>
          <a:lstStyle/>
          <a:p>
            <a:r>
              <a:rPr lang="en-US" b="1" dirty="0" err="1"/>
              <a:t>Lempert</a:t>
            </a:r>
            <a:r>
              <a:rPr lang="en-US" dirty="0"/>
              <a:t>, R., J. Arnold, R. </a:t>
            </a:r>
            <a:r>
              <a:rPr lang="en-US" dirty="0" err="1"/>
              <a:t>Pulwarty</a:t>
            </a:r>
            <a:r>
              <a:rPr lang="en-US" dirty="0"/>
              <a:t>, K. Gordon, K. Greig, C. </a:t>
            </a:r>
            <a:r>
              <a:rPr lang="en-US"/>
              <a:t>Hawkins Hoffman</a:t>
            </a:r>
            <a:r>
              <a:rPr lang="en-US" dirty="0"/>
              <a:t>, D. Sands, and C. </a:t>
            </a:r>
            <a:r>
              <a:rPr lang="en-US" dirty="0" err="1"/>
              <a:t>Werrell</a:t>
            </a:r>
            <a:r>
              <a:rPr lang="en-US" dirty="0"/>
              <a:t>, 2018: Reducing Risks Through Adaptation Actions. In </a:t>
            </a:r>
            <a:r>
              <a:rPr lang="en-US" i="1" dirty="0"/>
              <a:t>Impacts, Risks, and Adaptation in the United States: Fourth National Climate Assessment, Volume II</a:t>
            </a:r>
            <a:r>
              <a:rPr lang="en-US" dirty="0"/>
              <a:t> [</a:t>
            </a:r>
            <a:r>
              <a:rPr lang="en-US" dirty="0" err="1"/>
              <a:t>Reidmiller</a:t>
            </a:r>
            <a:r>
              <a:rPr lang="en-US" dirty="0"/>
              <a:t>, D.R., C.W. Avery, D.R. Easterling, K.E. Kunkel, K.L.M. Lewis, T.K. </a:t>
            </a:r>
            <a:r>
              <a:rPr lang="en-US" dirty="0" err="1"/>
              <a:t>Maycock</a:t>
            </a:r>
            <a:r>
              <a:rPr lang="en-US" dirty="0"/>
              <a:t>, and B.C. Stewart (eds.)]. U.S. Global Change Research Program, Washington, DC, USA. </a:t>
            </a:r>
            <a:r>
              <a:rPr lang="en-US" dirty="0" err="1"/>
              <a:t>doi</a:t>
            </a:r>
            <a:r>
              <a:rPr lang="en-US" dirty="0"/>
              <a:t>: </a:t>
            </a:r>
            <a:r>
              <a:rPr lang="en-US" u="sng" dirty="0">
                <a:hlinkClick r:id="rId2"/>
              </a:rPr>
              <a:t>10.7930/NCA4.2018.CH28</a:t>
            </a:r>
            <a:endParaRPr lang="en-US" dirty="0"/>
          </a:p>
        </p:txBody>
      </p:sp>
      <p:sp>
        <p:nvSpPr>
          <p:cNvPr id="3" name="Text Placeholder 2">
            <a:extLst>
              <a:ext uri="{FF2B5EF4-FFF2-40B4-BE49-F238E27FC236}">
                <a16:creationId xmlns:a16="http://schemas.microsoft.com/office/drawing/2014/main" id="{A3C11041-00C9-DB47-80EC-1F98934FAD15}"/>
              </a:ext>
            </a:extLst>
          </p:cNvPr>
          <p:cNvSpPr>
            <a:spLocks noGrp="1"/>
          </p:cNvSpPr>
          <p:nvPr>
            <p:ph type="body" sz="quarter" idx="10"/>
          </p:nvPr>
        </p:nvSpPr>
        <p:spPr/>
        <p:txBody>
          <a:bodyPr/>
          <a:lstStyle/>
          <a:p>
            <a:r>
              <a:rPr lang="en-US" dirty="0"/>
              <a:t>https://nca2018.globalchange.gov/chapter/adaptation</a:t>
            </a:r>
          </a:p>
        </p:txBody>
      </p:sp>
    </p:spTree>
    <p:extLst>
      <p:ext uri="{BB962C8B-B14F-4D97-AF65-F5344CB8AC3E}">
        <p14:creationId xmlns:p14="http://schemas.microsoft.com/office/powerpoint/2010/main" val="278051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CE7244-D7FE-3442-8A28-921983865416}"/>
              </a:ext>
            </a:extLst>
          </p:cNvPr>
          <p:cNvSpPr>
            <a:spLocks noGrp="1"/>
          </p:cNvSpPr>
          <p:nvPr>
            <p:ph type="body" sz="quarter" idx="10"/>
          </p:nvPr>
        </p:nvSpPr>
        <p:spPr/>
        <p:txBody>
          <a:bodyPr/>
          <a:lstStyle/>
          <a:p>
            <a:r>
              <a:rPr lang="en-US" dirty="0"/>
              <a:t>Key Message #1</a:t>
            </a:r>
          </a:p>
        </p:txBody>
      </p:sp>
      <p:sp>
        <p:nvSpPr>
          <p:cNvPr id="3" name="Text Placeholder 2">
            <a:extLst>
              <a:ext uri="{FF2B5EF4-FFF2-40B4-BE49-F238E27FC236}">
                <a16:creationId xmlns:a16="http://schemas.microsoft.com/office/drawing/2014/main" id="{8E75A0A9-F970-FE45-8ABB-AA90FE7BB7F7}"/>
              </a:ext>
            </a:extLst>
          </p:cNvPr>
          <p:cNvSpPr>
            <a:spLocks noGrp="1"/>
          </p:cNvSpPr>
          <p:nvPr>
            <p:ph type="body" sz="quarter" idx="11"/>
          </p:nvPr>
        </p:nvSpPr>
        <p:spPr/>
        <p:txBody>
          <a:bodyPr>
            <a:normAutofit/>
          </a:bodyPr>
          <a:lstStyle/>
          <a:p>
            <a:r>
              <a:rPr lang="en-US" dirty="0"/>
              <a:t>28</a:t>
            </a:r>
          </a:p>
        </p:txBody>
      </p:sp>
      <p:sp>
        <p:nvSpPr>
          <p:cNvPr id="4" name="Text Placeholder 3">
            <a:extLst>
              <a:ext uri="{FF2B5EF4-FFF2-40B4-BE49-F238E27FC236}">
                <a16:creationId xmlns:a16="http://schemas.microsoft.com/office/drawing/2014/main" id="{66970D99-0309-AA46-BFCA-2E8DE8372AAE}"/>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2DCDB7C1-BF10-2047-852E-406E66E83B64}"/>
              </a:ext>
            </a:extLst>
          </p:cNvPr>
          <p:cNvSpPr>
            <a:spLocks noGrp="1"/>
          </p:cNvSpPr>
          <p:nvPr>
            <p:ph idx="13"/>
          </p:nvPr>
        </p:nvSpPr>
        <p:spPr/>
        <p:txBody>
          <a:bodyPr/>
          <a:lstStyle/>
          <a:p>
            <a:r>
              <a:rPr lang="en-US" dirty="0"/>
              <a:t>Adaptation planning and implementation activities are occurring across the United States in the public, private, and nonprofit sectors. Since the Third National Climate Assessment, implementation has increased but is not yet commonplace. </a:t>
            </a:r>
          </a:p>
          <a:p>
            <a:endParaRPr lang="en-US" dirty="0"/>
          </a:p>
        </p:txBody>
      </p:sp>
      <p:sp>
        <p:nvSpPr>
          <p:cNvPr id="6" name="Text Placeholder 5">
            <a:extLst>
              <a:ext uri="{FF2B5EF4-FFF2-40B4-BE49-F238E27FC236}">
                <a16:creationId xmlns:a16="http://schemas.microsoft.com/office/drawing/2014/main" id="{0FC7B204-4565-D34D-9C0C-FFF65B2C1816}"/>
              </a:ext>
            </a:extLst>
          </p:cNvPr>
          <p:cNvSpPr>
            <a:spLocks noGrp="1"/>
          </p:cNvSpPr>
          <p:nvPr>
            <p:ph type="body" sz="quarter" idx="14"/>
          </p:nvPr>
        </p:nvSpPr>
        <p:spPr/>
        <p:txBody>
          <a:bodyPr/>
          <a:lstStyle/>
          <a:p>
            <a:r>
              <a:rPr lang="en-US" dirty="0"/>
              <a:t>Adaptation Implementation Is Increasing</a:t>
            </a:r>
          </a:p>
        </p:txBody>
      </p:sp>
    </p:spTree>
    <p:extLst>
      <p:ext uri="{BB962C8B-B14F-4D97-AF65-F5344CB8AC3E}">
        <p14:creationId xmlns:p14="http://schemas.microsoft.com/office/powerpoint/2010/main" val="1840723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BF59C5-249E-A24E-BCC6-287CD36A35CA}"/>
              </a:ext>
            </a:extLst>
          </p:cNvPr>
          <p:cNvSpPr>
            <a:spLocks noGrp="1"/>
          </p:cNvSpPr>
          <p:nvPr>
            <p:ph type="body" sz="quarter" idx="10"/>
          </p:nvPr>
        </p:nvSpPr>
        <p:spPr/>
        <p:txBody>
          <a:bodyPr/>
          <a:lstStyle/>
          <a:p>
            <a:r>
              <a:rPr lang="en-US" dirty="0"/>
              <a:t>Key Message #2</a:t>
            </a:r>
          </a:p>
        </p:txBody>
      </p:sp>
      <p:sp>
        <p:nvSpPr>
          <p:cNvPr id="3" name="Text Placeholder 2">
            <a:extLst>
              <a:ext uri="{FF2B5EF4-FFF2-40B4-BE49-F238E27FC236}">
                <a16:creationId xmlns:a16="http://schemas.microsoft.com/office/drawing/2014/main" id="{4237BB56-0172-FA4D-A051-F0E5170FA470}"/>
              </a:ext>
            </a:extLst>
          </p:cNvPr>
          <p:cNvSpPr>
            <a:spLocks noGrp="1"/>
          </p:cNvSpPr>
          <p:nvPr>
            <p:ph type="body" sz="quarter" idx="11"/>
          </p:nvPr>
        </p:nvSpPr>
        <p:spPr/>
        <p:txBody>
          <a:bodyPr>
            <a:normAutofit/>
          </a:bodyPr>
          <a:lstStyle/>
          <a:p>
            <a:r>
              <a:rPr lang="en-US" dirty="0"/>
              <a:t>28</a:t>
            </a:r>
          </a:p>
        </p:txBody>
      </p:sp>
      <p:sp>
        <p:nvSpPr>
          <p:cNvPr id="4" name="Text Placeholder 3">
            <a:extLst>
              <a:ext uri="{FF2B5EF4-FFF2-40B4-BE49-F238E27FC236}">
                <a16:creationId xmlns:a16="http://schemas.microsoft.com/office/drawing/2014/main" id="{F68C1382-1FF8-2448-8AE5-9D3CE460E39D}"/>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6BF1D491-19F4-F344-A1F0-2B32083B2FBB}"/>
              </a:ext>
            </a:extLst>
          </p:cNvPr>
          <p:cNvSpPr>
            <a:spLocks noGrp="1"/>
          </p:cNvSpPr>
          <p:nvPr>
            <p:ph idx="13"/>
          </p:nvPr>
        </p:nvSpPr>
        <p:spPr/>
        <p:txBody>
          <a:bodyPr/>
          <a:lstStyle/>
          <a:p>
            <a:r>
              <a:rPr lang="en-US" dirty="0"/>
              <a:t>Successful adaptation has been hindered by the assumption that climate conditions are and will be similar to those in the past. Incorporating information on current and future climate conditions into design guidelines, standards, policies, and practices would reduce risk and adverse impacts.</a:t>
            </a:r>
          </a:p>
        </p:txBody>
      </p:sp>
      <p:sp>
        <p:nvSpPr>
          <p:cNvPr id="6" name="Text Placeholder 5">
            <a:extLst>
              <a:ext uri="{FF2B5EF4-FFF2-40B4-BE49-F238E27FC236}">
                <a16:creationId xmlns:a16="http://schemas.microsoft.com/office/drawing/2014/main" id="{EB53CD25-AA32-F944-820C-0AD92227E069}"/>
              </a:ext>
            </a:extLst>
          </p:cNvPr>
          <p:cNvSpPr>
            <a:spLocks noGrp="1"/>
          </p:cNvSpPr>
          <p:nvPr>
            <p:ph type="body" sz="quarter" idx="14"/>
          </p:nvPr>
        </p:nvSpPr>
        <p:spPr/>
        <p:txBody>
          <a:bodyPr/>
          <a:lstStyle/>
          <a:p>
            <a:r>
              <a:rPr lang="en-US" dirty="0"/>
              <a:t>Climate Change Outpaces Adaptation Planning</a:t>
            </a:r>
          </a:p>
        </p:txBody>
      </p:sp>
    </p:spTree>
    <p:extLst>
      <p:ext uri="{BB962C8B-B14F-4D97-AF65-F5344CB8AC3E}">
        <p14:creationId xmlns:p14="http://schemas.microsoft.com/office/powerpoint/2010/main" val="114861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3D85F6-AFAC-7449-8819-A7BF4C1B7BE2}"/>
              </a:ext>
            </a:extLst>
          </p:cNvPr>
          <p:cNvSpPr>
            <a:spLocks noGrp="1"/>
          </p:cNvSpPr>
          <p:nvPr>
            <p:ph type="body" sz="quarter" idx="10"/>
          </p:nvPr>
        </p:nvSpPr>
        <p:spPr/>
        <p:txBody>
          <a:bodyPr/>
          <a:lstStyle/>
          <a:p>
            <a:r>
              <a:rPr lang="en-US" dirty="0"/>
              <a:t>Key Message #3</a:t>
            </a:r>
          </a:p>
        </p:txBody>
      </p:sp>
      <p:sp>
        <p:nvSpPr>
          <p:cNvPr id="3" name="Text Placeholder 2">
            <a:extLst>
              <a:ext uri="{FF2B5EF4-FFF2-40B4-BE49-F238E27FC236}">
                <a16:creationId xmlns:a16="http://schemas.microsoft.com/office/drawing/2014/main" id="{8C92FA6F-0CF7-8F46-9AA9-C3079B0DE5A6}"/>
              </a:ext>
            </a:extLst>
          </p:cNvPr>
          <p:cNvSpPr>
            <a:spLocks noGrp="1"/>
          </p:cNvSpPr>
          <p:nvPr>
            <p:ph type="body" sz="quarter" idx="11"/>
          </p:nvPr>
        </p:nvSpPr>
        <p:spPr/>
        <p:txBody>
          <a:bodyPr/>
          <a:lstStyle/>
          <a:p>
            <a:r>
              <a:rPr lang="en-US" dirty="0"/>
              <a:t>28</a:t>
            </a:r>
          </a:p>
        </p:txBody>
      </p:sp>
      <p:sp>
        <p:nvSpPr>
          <p:cNvPr id="4" name="Text Placeholder 3">
            <a:extLst>
              <a:ext uri="{FF2B5EF4-FFF2-40B4-BE49-F238E27FC236}">
                <a16:creationId xmlns:a16="http://schemas.microsoft.com/office/drawing/2014/main" id="{AA2E7D1D-8715-FD4D-A955-46E6B01E0793}"/>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C679C596-DC5A-5048-B8E0-F6613CA07915}"/>
              </a:ext>
            </a:extLst>
          </p:cNvPr>
          <p:cNvSpPr>
            <a:spLocks noGrp="1"/>
          </p:cNvSpPr>
          <p:nvPr>
            <p:ph idx="13"/>
          </p:nvPr>
        </p:nvSpPr>
        <p:spPr/>
        <p:txBody>
          <a:bodyPr/>
          <a:lstStyle/>
          <a:p>
            <a:r>
              <a:rPr lang="en-US" dirty="0"/>
              <a:t>Adaptation entails a continuing risk management process; it does not have an end point. With this approach, individuals and organizations of all types assess risks and vulnerabilities from climate and other drivers of change (such as economic, environmental, and societal), take actions to reduce those risks, and learn over time. </a:t>
            </a:r>
          </a:p>
        </p:txBody>
      </p:sp>
      <p:sp>
        <p:nvSpPr>
          <p:cNvPr id="6" name="Text Placeholder 5">
            <a:extLst>
              <a:ext uri="{FF2B5EF4-FFF2-40B4-BE49-F238E27FC236}">
                <a16:creationId xmlns:a16="http://schemas.microsoft.com/office/drawing/2014/main" id="{513C607E-7147-614D-9396-80602BB51907}"/>
              </a:ext>
            </a:extLst>
          </p:cNvPr>
          <p:cNvSpPr>
            <a:spLocks noGrp="1"/>
          </p:cNvSpPr>
          <p:nvPr>
            <p:ph type="body" sz="quarter" idx="14"/>
          </p:nvPr>
        </p:nvSpPr>
        <p:spPr/>
        <p:txBody>
          <a:bodyPr/>
          <a:lstStyle/>
          <a:p>
            <a:r>
              <a:rPr lang="en-US" dirty="0"/>
              <a:t>Adaptation Entails Iterative Risk Management</a:t>
            </a:r>
          </a:p>
        </p:txBody>
      </p:sp>
    </p:spTree>
    <p:extLst>
      <p:ext uri="{BB962C8B-B14F-4D97-AF65-F5344CB8AC3E}">
        <p14:creationId xmlns:p14="http://schemas.microsoft.com/office/powerpoint/2010/main" val="71892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83EA1EF-57C9-F74C-9AF1-3DCE30CAE677}"/>
              </a:ext>
            </a:extLst>
          </p:cNvPr>
          <p:cNvSpPr>
            <a:spLocks noGrp="1"/>
          </p:cNvSpPr>
          <p:nvPr>
            <p:ph type="body" sz="quarter" idx="10"/>
          </p:nvPr>
        </p:nvSpPr>
        <p:spPr/>
        <p:txBody>
          <a:bodyPr/>
          <a:lstStyle/>
          <a:p>
            <a:r>
              <a:rPr lang="en-US" dirty="0"/>
              <a:t>Key Message #4</a:t>
            </a:r>
          </a:p>
        </p:txBody>
      </p:sp>
      <p:sp>
        <p:nvSpPr>
          <p:cNvPr id="3" name="Text Placeholder 2">
            <a:extLst>
              <a:ext uri="{FF2B5EF4-FFF2-40B4-BE49-F238E27FC236}">
                <a16:creationId xmlns:a16="http://schemas.microsoft.com/office/drawing/2014/main" id="{59E0B93F-B734-1740-93BE-90D851EA6C9F}"/>
              </a:ext>
            </a:extLst>
          </p:cNvPr>
          <p:cNvSpPr>
            <a:spLocks noGrp="1"/>
          </p:cNvSpPr>
          <p:nvPr>
            <p:ph type="body" sz="quarter" idx="11"/>
          </p:nvPr>
        </p:nvSpPr>
        <p:spPr/>
        <p:txBody>
          <a:bodyPr/>
          <a:lstStyle/>
          <a:p>
            <a:r>
              <a:rPr lang="en-US" dirty="0"/>
              <a:t>28</a:t>
            </a:r>
          </a:p>
        </p:txBody>
      </p:sp>
      <p:sp>
        <p:nvSpPr>
          <p:cNvPr id="4" name="Text Placeholder 3">
            <a:extLst>
              <a:ext uri="{FF2B5EF4-FFF2-40B4-BE49-F238E27FC236}">
                <a16:creationId xmlns:a16="http://schemas.microsoft.com/office/drawing/2014/main" id="{3965FFCE-36BD-AF4B-A9B6-D0D9744B784B}"/>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F6D71E0D-182C-6846-96A0-7EB67AAE5E7B}"/>
              </a:ext>
            </a:extLst>
          </p:cNvPr>
          <p:cNvSpPr>
            <a:spLocks noGrp="1"/>
          </p:cNvSpPr>
          <p:nvPr>
            <p:ph idx="13"/>
          </p:nvPr>
        </p:nvSpPr>
        <p:spPr/>
        <p:txBody>
          <a:bodyPr/>
          <a:lstStyle/>
          <a:p>
            <a:r>
              <a:rPr lang="en-US" dirty="0"/>
              <a:t>Proactive adaptation initiatives—including changes to policies, business operations, capital investments, and other steps—yield benefits in excess of their costs in the near term, as well as over the long term. Evaluating adaptation strategies involves consideration of equity, justice, cultural heritage, the environment, health, and national security.</a:t>
            </a:r>
          </a:p>
        </p:txBody>
      </p:sp>
      <p:sp>
        <p:nvSpPr>
          <p:cNvPr id="6" name="Text Placeholder 5">
            <a:extLst>
              <a:ext uri="{FF2B5EF4-FFF2-40B4-BE49-F238E27FC236}">
                <a16:creationId xmlns:a16="http://schemas.microsoft.com/office/drawing/2014/main" id="{C4056405-0C7E-2143-BB47-507986233650}"/>
              </a:ext>
            </a:extLst>
          </p:cNvPr>
          <p:cNvSpPr>
            <a:spLocks noGrp="1"/>
          </p:cNvSpPr>
          <p:nvPr>
            <p:ph type="body" sz="quarter" idx="14"/>
          </p:nvPr>
        </p:nvSpPr>
        <p:spPr/>
        <p:txBody>
          <a:bodyPr/>
          <a:lstStyle/>
          <a:p>
            <a:r>
              <a:rPr lang="en-US" dirty="0"/>
              <a:t>Benefits of Proactive Adaptation Exceed Costs</a:t>
            </a:r>
          </a:p>
        </p:txBody>
      </p:sp>
    </p:spTree>
    <p:extLst>
      <p:ext uri="{BB962C8B-B14F-4D97-AF65-F5344CB8AC3E}">
        <p14:creationId xmlns:p14="http://schemas.microsoft.com/office/powerpoint/2010/main" val="92186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5AC749-BF8C-E348-8279-AC6D74888595}"/>
              </a:ext>
            </a:extLst>
          </p:cNvPr>
          <p:cNvSpPr>
            <a:spLocks noGrp="1"/>
          </p:cNvSpPr>
          <p:nvPr>
            <p:ph type="body" sz="quarter" idx="10"/>
          </p:nvPr>
        </p:nvSpPr>
        <p:spPr/>
        <p:txBody>
          <a:bodyPr/>
          <a:lstStyle/>
          <a:p>
            <a:r>
              <a:rPr lang="en-US" dirty="0"/>
              <a:t>Key Message #5</a:t>
            </a:r>
          </a:p>
        </p:txBody>
      </p:sp>
      <p:sp>
        <p:nvSpPr>
          <p:cNvPr id="3" name="Text Placeholder 2">
            <a:extLst>
              <a:ext uri="{FF2B5EF4-FFF2-40B4-BE49-F238E27FC236}">
                <a16:creationId xmlns:a16="http://schemas.microsoft.com/office/drawing/2014/main" id="{20CD079D-3F8C-7948-A3BB-E17A93091FD6}"/>
              </a:ext>
            </a:extLst>
          </p:cNvPr>
          <p:cNvSpPr>
            <a:spLocks noGrp="1"/>
          </p:cNvSpPr>
          <p:nvPr>
            <p:ph type="body" sz="quarter" idx="11"/>
          </p:nvPr>
        </p:nvSpPr>
        <p:spPr/>
        <p:txBody>
          <a:bodyPr/>
          <a:lstStyle/>
          <a:p>
            <a:r>
              <a:rPr lang="en-US" dirty="0"/>
              <a:t>28</a:t>
            </a:r>
          </a:p>
        </p:txBody>
      </p:sp>
      <p:sp>
        <p:nvSpPr>
          <p:cNvPr id="4" name="Text Placeholder 3">
            <a:extLst>
              <a:ext uri="{FF2B5EF4-FFF2-40B4-BE49-F238E27FC236}">
                <a16:creationId xmlns:a16="http://schemas.microsoft.com/office/drawing/2014/main" id="{096670D3-A847-4D49-9A8A-CA117E52D4E6}"/>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6B66C416-4D94-C642-ADBD-44C4F95D931B}"/>
              </a:ext>
            </a:extLst>
          </p:cNvPr>
          <p:cNvSpPr>
            <a:spLocks noGrp="1"/>
          </p:cNvSpPr>
          <p:nvPr>
            <p:ph idx="13"/>
          </p:nvPr>
        </p:nvSpPr>
        <p:spPr/>
        <p:txBody>
          <a:bodyPr/>
          <a:lstStyle/>
          <a:p>
            <a:r>
              <a:rPr lang="en-US" dirty="0"/>
              <a:t>Integrating climate considerations into existing organizational and sectoral policies and practices provides adaptation benefits. Further reduction of the risks from climate change can be achieved by new approaches that create conditions for altering regulatory and policy environments, cultural and community resources, economic and financial systems, technology applications, and ecosystems.</a:t>
            </a:r>
          </a:p>
        </p:txBody>
      </p:sp>
      <p:sp>
        <p:nvSpPr>
          <p:cNvPr id="6" name="Text Placeholder 5">
            <a:extLst>
              <a:ext uri="{FF2B5EF4-FFF2-40B4-BE49-F238E27FC236}">
                <a16:creationId xmlns:a16="http://schemas.microsoft.com/office/drawing/2014/main" id="{DB8DE0F7-A71B-4A48-8B5E-AD7DBB898905}"/>
              </a:ext>
            </a:extLst>
          </p:cNvPr>
          <p:cNvSpPr>
            <a:spLocks noGrp="1"/>
          </p:cNvSpPr>
          <p:nvPr>
            <p:ph type="body" sz="quarter" idx="14"/>
          </p:nvPr>
        </p:nvSpPr>
        <p:spPr/>
        <p:txBody>
          <a:bodyPr/>
          <a:lstStyle/>
          <a:p>
            <a:r>
              <a:rPr lang="en-US" dirty="0"/>
              <a:t>New Approaches Can Further Reduce Risk</a:t>
            </a:r>
          </a:p>
        </p:txBody>
      </p:sp>
    </p:spTree>
    <p:extLst>
      <p:ext uri="{BB962C8B-B14F-4D97-AF65-F5344CB8AC3E}">
        <p14:creationId xmlns:p14="http://schemas.microsoft.com/office/powerpoint/2010/main" val="2141356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36354D1-5CAF-0E4C-852C-9C83A604A72B}"/>
              </a:ext>
            </a:extLst>
          </p:cNvPr>
          <p:cNvPicPr>
            <a:picLocks noGrp="1" noChangeAspect="1"/>
          </p:cNvPicPr>
          <p:nvPr>
            <p:ph sz="quarter" idx="10"/>
          </p:nvPr>
        </p:nvPicPr>
        <p:blipFill>
          <a:blip r:embed="rId3" cstate="screen">
            <a:extLst>
              <a:ext uri="{28A0092B-C50C-407E-A947-70E740481C1C}">
                <a14:useLocalDpi xmlns:a14="http://schemas.microsoft.com/office/drawing/2010/main"/>
              </a:ext>
            </a:extLst>
          </a:blip>
          <a:stretch>
            <a:fillRect/>
          </a:stretch>
        </p:blipFill>
        <p:spPr>
          <a:xfrm>
            <a:off x="3887788" y="1165937"/>
            <a:ext cx="4629150" cy="3986376"/>
          </a:xfrm>
        </p:spPr>
      </p:pic>
      <p:sp>
        <p:nvSpPr>
          <p:cNvPr id="3" name="Title 2">
            <a:extLst>
              <a:ext uri="{FF2B5EF4-FFF2-40B4-BE49-F238E27FC236}">
                <a16:creationId xmlns:a16="http://schemas.microsoft.com/office/drawing/2014/main" id="{EE2EE381-2FDC-3444-BC84-6B8974DFBFEF}"/>
              </a:ext>
            </a:extLst>
          </p:cNvPr>
          <p:cNvSpPr>
            <a:spLocks noGrp="1"/>
          </p:cNvSpPr>
          <p:nvPr>
            <p:ph type="title"/>
          </p:nvPr>
        </p:nvSpPr>
        <p:spPr/>
        <p:txBody>
          <a:bodyPr/>
          <a:lstStyle/>
          <a:p>
            <a:r>
              <a:rPr lang="en-US" dirty="0"/>
              <a:t>Fig. 28.1: Five Adaptation Stages and Progress</a:t>
            </a:r>
          </a:p>
        </p:txBody>
      </p:sp>
      <p:sp>
        <p:nvSpPr>
          <p:cNvPr id="4" name="Text Placeholder 3">
            <a:extLst>
              <a:ext uri="{FF2B5EF4-FFF2-40B4-BE49-F238E27FC236}">
                <a16:creationId xmlns:a16="http://schemas.microsoft.com/office/drawing/2014/main" id="{312D2BAF-5DB0-344E-A4A1-1B9C33677BE2}"/>
              </a:ext>
            </a:extLst>
          </p:cNvPr>
          <p:cNvSpPr>
            <a:spLocks noGrp="1"/>
          </p:cNvSpPr>
          <p:nvPr>
            <p:ph type="body" sz="half" idx="2"/>
          </p:nvPr>
        </p:nvSpPr>
        <p:spPr/>
        <p:txBody>
          <a:bodyPr>
            <a:normAutofit fontScale="92500" lnSpcReduction="10000"/>
          </a:bodyPr>
          <a:lstStyle/>
          <a:p>
            <a:r>
              <a:rPr lang="en-US" dirty="0"/>
              <a:t>The figure illustrates the adaptation iterative risk management process. The gray arced lines compare the current status of implementing this process with the status reported by the Third National Climate Assessment in 2014. Darker color indicates more activity. </a:t>
            </a:r>
            <a:r>
              <a:rPr lang="en-US" i="1" dirty="0"/>
              <a:t>Source: adapted from National Research Council, 2010.</a:t>
            </a:r>
            <a:r>
              <a:rPr lang="en-US" i="1" baseline="30000" dirty="0">
                <a:hlinkClick r:id="rId4"/>
              </a:rPr>
              <a:t>1</a:t>
            </a:r>
            <a:r>
              <a:rPr lang="en-US" i="1" dirty="0"/>
              <a:t> Used with permission from the National Academies Press, ©2010, National Academy of Sciences. Image credits, clockwise from top: National Weather Service; USGS; Armando Rodriguez, Miami-Dade County; Dr. Neil Berg, MARISA; Bill Ingalls, NASA.</a:t>
            </a:r>
          </a:p>
        </p:txBody>
      </p:sp>
      <p:sp>
        <p:nvSpPr>
          <p:cNvPr id="5" name="Text Placeholder 4">
            <a:extLst>
              <a:ext uri="{FF2B5EF4-FFF2-40B4-BE49-F238E27FC236}">
                <a16:creationId xmlns:a16="http://schemas.microsoft.com/office/drawing/2014/main" id="{DA37F94E-89EA-DB49-98A8-D2933F27331C}"/>
              </a:ext>
            </a:extLst>
          </p:cNvPr>
          <p:cNvSpPr>
            <a:spLocks noGrp="1"/>
          </p:cNvSpPr>
          <p:nvPr>
            <p:ph type="body" sz="quarter" idx="12"/>
          </p:nvPr>
        </p:nvSpPr>
        <p:spPr/>
        <p:txBody>
          <a:bodyPr/>
          <a:lstStyle/>
          <a:p>
            <a:r>
              <a:rPr lang="en-US" dirty="0"/>
              <a:t>Ch. 28 | Reducing Risks Through Adaptation Actions</a:t>
            </a:r>
          </a:p>
        </p:txBody>
      </p:sp>
    </p:spTree>
    <p:extLst>
      <p:ext uri="{BB962C8B-B14F-4D97-AF65-F5344CB8AC3E}">
        <p14:creationId xmlns:p14="http://schemas.microsoft.com/office/powerpoint/2010/main" val="1147008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43964E-FBAF-434A-A7DF-9CDEFC669D47}"/>
              </a:ext>
            </a:extLst>
          </p:cNvPr>
          <p:cNvSpPr>
            <a:spLocks noGrp="1"/>
          </p:cNvSpPr>
          <p:nvPr>
            <p:ph type="body" sz="quarter" idx="10"/>
          </p:nvPr>
        </p:nvSpPr>
        <p:spPr/>
        <p:txBody>
          <a:bodyPr/>
          <a:lstStyle/>
          <a:p>
            <a:r>
              <a:rPr lang="en-US" dirty="0"/>
              <a:t>Chapter Author Team</a:t>
            </a:r>
          </a:p>
        </p:txBody>
      </p:sp>
      <p:sp>
        <p:nvSpPr>
          <p:cNvPr id="3" name="Text Placeholder 2">
            <a:extLst>
              <a:ext uri="{FF2B5EF4-FFF2-40B4-BE49-F238E27FC236}">
                <a16:creationId xmlns:a16="http://schemas.microsoft.com/office/drawing/2014/main" id="{78FC3688-9D13-F440-8B44-D413BAC37A12}"/>
              </a:ext>
            </a:extLst>
          </p:cNvPr>
          <p:cNvSpPr>
            <a:spLocks noGrp="1"/>
          </p:cNvSpPr>
          <p:nvPr>
            <p:ph type="body" sz="quarter" idx="11"/>
          </p:nvPr>
        </p:nvSpPr>
        <p:spPr/>
        <p:txBody>
          <a:bodyPr/>
          <a:lstStyle/>
          <a:p>
            <a:r>
              <a:rPr lang="en-US" dirty="0"/>
              <a:t>28</a:t>
            </a:r>
          </a:p>
        </p:txBody>
      </p:sp>
      <p:sp>
        <p:nvSpPr>
          <p:cNvPr id="4" name="Text Placeholder 3">
            <a:extLst>
              <a:ext uri="{FF2B5EF4-FFF2-40B4-BE49-F238E27FC236}">
                <a16:creationId xmlns:a16="http://schemas.microsoft.com/office/drawing/2014/main" id="{EA352680-4921-2149-B958-031286D5D470}"/>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F15F23E2-D749-F948-B99B-05F17FCF6FFB}"/>
              </a:ext>
            </a:extLst>
          </p:cNvPr>
          <p:cNvSpPr>
            <a:spLocks noGrp="1"/>
          </p:cNvSpPr>
          <p:nvPr>
            <p:ph idx="13"/>
          </p:nvPr>
        </p:nvSpPr>
        <p:spPr/>
        <p:txBody>
          <a:bodyPr numCol="2">
            <a:noAutofit/>
          </a:bodyPr>
          <a:lstStyle/>
          <a:p>
            <a:pPr marL="228600" indent="-228600">
              <a:spcAft>
                <a:spcPts val="300"/>
              </a:spcAft>
            </a:pPr>
            <a:r>
              <a:rPr lang="en-US" b="1" dirty="0">
                <a:solidFill>
                  <a:srgbClr val="C79C69"/>
                </a:solidFill>
              </a:rPr>
              <a:t>Federal Coordinating Lead Authors</a:t>
            </a:r>
            <a:r>
              <a:rPr lang="en-US" sz="1800" b="1" dirty="0">
                <a:solidFill>
                  <a:srgbClr val="C79C69"/>
                </a:solidFill>
              </a:rPr>
              <a:t>	</a:t>
            </a:r>
          </a:p>
          <a:p>
            <a:pPr marL="228600" indent="-228600">
              <a:spcAft>
                <a:spcPts val="300"/>
              </a:spcAft>
            </a:pPr>
            <a:r>
              <a:rPr lang="en-US" sz="1800" b="1" dirty="0"/>
              <a:t>Jeffrey Arnold, </a:t>
            </a:r>
            <a:r>
              <a:rPr lang="en-US" sz="1800" i="1" dirty="0"/>
              <a:t>U.S. Army Corps of Engineers</a:t>
            </a:r>
          </a:p>
          <a:p>
            <a:pPr marL="228600" indent="-228600">
              <a:spcAft>
                <a:spcPts val="300"/>
              </a:spcAft>
            </a:pPr>
            <a:r>
              <a:rPr lang="en-US" sz="1800" b="1" dirty="0"/>
              <a:t>Roger </a:t>
            </a:r>
            <a:r>
              <a:rPr lang="en-US" sz="1800" b="1" dirty="0" err="1"/>
              <a:t>Pulwarty</a:t>
            </a:r>
            <a:r>
              <a:rPr lang="en-US" sz="1800" b="1" dirty="0"/>
              <a:t>, </a:t>
            </a:r>
            <a:r>
              <a:rPr lang="en-US" sz="1800" i="1" dirty="0"/>
              <a:t>National Oceanic and Atmospheric Administration</a:t>
            </a:r>
            <a:endParaRPr lang="en-US" sz="1800" b="1" dirty="0">
              <a:solidFill>
                <a:srgbClr val="3D88A8"/>
              </a:solidFill>
            </a:endParaRPr>
          </a:p>
          <a:p>
            <a:pPr marL="228600" indent="-228600">
              <a:spcBef>
                <a:spcPts val="600"/>
              </a:spcBef>
              <a:spcAft>
                <a:spcPts val="300"/>
              </a:spcAft>
            </a:pPr>
            <a:r>
              <a:rPr lang="en-US" b="1" dirty="0">
                <a:solidFill>
                  <a:srgbClr val="C79C69"/>
                </a:solidFill>
              </a:rPr>
              <a:t>Chapter Lead</a:t>
            </a:r>
          </a:p>
          <a:p>
            <a:pPr marL="228600" indent="-228600">
              <a:spcAft>
                <a:spcPts val="300"/>
              </a:spcAft>
            </a:pPr>
            <a:r>
              <a:rPr lang="en-US" sz="1800" b="1" dirty="0"/>
              <a:t>Robert </a:t>
            </a:r>
            <a:r>
              <a:rPr lang="en-US" sz="1800" b="1" dirty="0" err="1"/>
              <a:t>Lempert</a:t>
            </a:r>
            <a:r>
              <a:rPr lang="en-US" sz="1800" b="1" dirty="0"/>
              <a:t>, </a:t>
            </a:r>
            <a:r>
              <a:rPr lang="en-US" sz="1800" i="1" dirty="0"/>
              <a:t>RAND Corporation</a:t>
            </a:r>
            <a:endParaRPr lang="en-US" sz="1800" i="1" dirty="0">
              <a:solidFill>
                <a:srgbClr val="3D88A8"/>
              </a:solidFill>
            </a:endParaRPr>
          </a:p>
          <a:p>
            <a:pPr marL="228600" indent="-228600">
              <a:spcBef>
                <a:spcPts val="600"/>
              </a:spcBef>
              <a:spcAft>
                <a:spcPts val="300"/>
              </a:spcAft>
            </a:pPr>
            <a:r>
              <a:rPr lang="en-US" b="1" dirty="0">
                <a:solidFill>
                  <a:srgbClr val="C79C69"/>
                </a:solidFill>
              </a:rPr>
              <a:t>Chapter Authors</a:t>
            </a:r>
            <a:r>
              <a:rPr lang="en-US" sz="1800" b="1" dirty="0"/>
              <a:t>	</a:t>
            </a:r>
          </a:p>
          <a:p>
            <a:pPr marL="228600" indent="-228600">
              <a:spcAft>
                <a:spcPts val="300"/>
              </a:spcAft>
            </a:pPr>
            <a:r>
              <a:rPr lang="en-US" sz="1800" b="1" dirty="0"/>
              <a:t>Kate Gordon, </a:t>
            </a:r>
            <a:r>
              <a:rPr lang="en-US" sz="1800" i="1" dirty="0"/>
              <a:t>Paulson Institute</a:t>
            </a:r>
          </a:p>
          <a:p>
            <a:pPr marL="228600" indent="-228600">
              <a:spcAft>
                <a:spcPts val="300"/>
              </a:spcAft>
            </a:pPr>
            <a:r>
              <a:rPr lang="en-US" sz="1800" b="1" dirty="0"/>
              <a:t>Katherine Greig, </a:t>
            </a:r>
            <a:r>
              <a:rPr lang="en-US" sz="1800" i="1" dirty="0"/>
              <a:t>Wharton Risk Management and Decision Processes Center at University of Pennsylvania (formerly New York City Mayor’s Office of Recovery and Resiliency)</a:t>
            </a:r>
          </a:p>
          <a:p>
            <a:pPr marL="228600" indent="-228600">
              <a:spcAft>
                <a:spcPts val="300"/>
              </a:spcAft>
            </a:pPr>
            <a:r>
              <a:rPr lang="en-US" sz="1800" b="1" dirty="0"/>
              <a:t>Cat Hawkins Hoffman, </a:t>
            </a:r>
            <a:r>
              <a:rPr lang="en-US" sz="1800" i="1" dirty="0"/>
              <a:t>National Park Service</a:t>
            </a:r>
          </a:p>
          <a:p>
            <a:pPr marL="228600" indent="-228600">
              <a:spcAft>
                <a:spcPts val="300"/>
              </a:spcAft>
            </a:pPr>
            <a:r>
              <a:rPr lang="en-US" sz="1800" b="1" dirty="0"/>
              <a:t>Dale Sands, </a:t>
            </a:r>
            <a:r>
              <a:rPr lang="en-US" sz="1800" i="1" dirty="0"/>
              <a:t>Village of Deer Park, Illinois</a:t>
            </a:r>
          </a:p>
          <a:p>
            <a:pPr marL="228600" indent="-228600">
              <a:spcAft>
                <a:spcPts val="300"/>
              </a:spcAft>
            </a:pPr>
            <a:r>
              <a:rPr lang="en-US" sz="1800" b="1" dirty="0"/>
              <a:t>Caitlin </a:t>
            </a:r>
            <a:r>
              <a:rPr lang="en-US" sz="1800" b="1" dirty="0" err="1"/>
              <a:t>Werrell</a:t>
            </a:r>
            <a:r>
              <a:rPr lang="en-US" sz="1800" b="1" dirty="0"/>
              <a:t>, </a:t>
            </a:r>
            <a:r>
              <a:rPr lang="en-US" sz="1800" i="1" dirty="0"/>
              <a:t>The Center for Climate and Security</a:t>
            </a:r>
            <a:endParaRPr lang="en-US" sz="1800" dirty="0"/>
          </a:p>
          <a:p>
            <a:pPr marL="228600" indent="-228600">
              <a:spcBef>
                <a:spcPts val="600"/>
              </a:spcBef>
              <a:spcAft>
                <a:spcPts val="300"/>
              </a:spcAft>
            </a:pPr>
            <a:r>
              <a:rPr lang="en-US" b="1" dirty="0">
                <a:solidFill>
                  <a:srgbClr val="C79C69"/>
                </a:solidFill>
              </a:rPr>
              <a:t>Review Editor</a:t>
            </a:r>
            <a:r>
              <a:rPr lang="en-US" sz="1800" b="1" dirty="0">
                <a:solidFill>
                  <a:srgbClr val="3D88A8"/>
                </a:solidFill>
              </a:rPr>
              <a:t>			</a:t>
            </a:r>
          </a:p>
          <a:p>
            <a:pPr marL="228600" indent="-228600">
              <a:spcAft>
                <a:spcPts val="300"/>
              </a:spcAft>
            </a:pPr>
            <a:r>
              <a:rPr lang="en-US" sz="1800" b="1" dirty="0"/>
              <a:t>Mary Ann Lazarus, </a:t>
            </a:r>
            <a:r>
              <a:rPr lang="en-US" sz="1800" i="1" dirty="0"/>
              <a:t>Cameron </a:t>
            </a:r>
            <a:r>
              <a:rPr lang="en-US" sz="1800" i="1" dirty="0" err="1"/>
              <a:t>MacAllister</a:t>
            </a:r>
            <a:r>
              <a:rPr lang="en-US" sz="1800" i="1" dirty="0"/>
              <a:t> Group</a:t>
            </a:r>
          </a:p>
        </p:txBody>
      </p:sp>
    </p:spTree>
    <p:extLst>
      <p:ext uri="{BB962C8B-B14F-4D97-AF65-F5344CB8AC3E}">
        <p14:creationId xmlns:p14="http://schemas.microsoft.com/office/powerpoint/2010/main" val="1381246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9959E7B-3895-0546-873D-50D2E7AE0ED7}"/>
              </a:ext>
            </a:extLst>
          </p:cNvPr>
          <p:cNvSpPr>
            <a:spLocks noGrp="1"/>
          </p:cNvSpPr>
          <p:nvPr>
            <p:ph type="body" sz="quarter" idx="10"/>
          </p:nvPr>
        </p:nvSpPr>
        <p:spPr/>
        <p:txBody>
          <a:bodyPr/>
          <a:lstStyle/>
          <a:p>
            <a:r>
              <a:rPr lang="en-US" dirty="0"/>
              <a:t>Acknowledgments</a:t>
            </a:r>
          </a:p>
        </p:txBody>
      </p:sp>
      <p:sp>
        <p:nvSpPr>
          <p:cNvPr id="3" name="Text Placeholder 2">
            <a:extLst>
              <a:ext uri="{FF2B5EF4-FFF2-40B4-BE49-F238E27FC236}">
                <a16:creationId xmlns:a16="http://schemas.microsoft.com/office/drawing/2014/main" id="{74604ECF-3D02-0843-A5C9-961C87EA6EC0}"/>
              </a:ext>
            </a:extLst>
          </p:cNvPr>
          <p:cNvSpPr>
            <a:spLocks noGrp="1"/>
          </p:cNvSpPr>
          <p:nvPr>
            <p:ph type="body" sz="quarter" idx="11"/>
          </p:nvPr>
        </p:nvSpPr>
        <p:spPr/>
        <p:txBody>
          <a:bodyPr/>
          <a:lstStyle/>
          <a:p>
            <a:r>
              <a:rPr lang="en-US" dirty="0"/>
              <a:t>28</a:t>
            </a:r>
          </a:p>
        </p:txBody>
      </p:sp>
      <p:sp>
        <p:nvSpPr>
          <p:cNvPr id="4" name="Text Placeholder 3">
            <a:extLst>
              <a:ext uri="{FF2B5EF4-FFF2-40B4-BE49-F238E27FC236}">
                <a16:creationId xmlns:a16="http://schemas.microsoft.com/office/drawing/2014/main" id="{875D9886-7EDC-0844-BD1B-0E25970A6E87}"/>
              </a:ext>
            </a:extLst>
          </p:cNvPr>
          <p:cNvSpPr>
            <a:spLocks noGrp="1"/>
          </p:cNvSpPr>
          <p:nvPr>
            <p:ph type="body" sz="quarter" idx="12"/>
          </p:nvPr>
        </p:nvSpPr>
        <p:spPr/>
        <p:txBody>
          <a:bodyPr/>
          <a:lstStyle/>
          <a:p>
            <a:r>
              <a:rPr lang="en-US" dirty="0"/>
              <a:t>Ch. 28 | Reducing Risks Through Adaptation Actions</a:t>
            </a:r>
          </a:p>
        </p:txBody>
      </p:sp>
      <p:sp>
        <p:nvSpPr>
          <p:cNvPr id="5" name="Content Placeholder 4">
            <a:extLst>
              <a:ext uri="{FF2B5EF4-FFF2-40B4-BE49-F238E27FC236}">
                <a16:creationId xmlns:a16="http://schemas.microsoft.com/office/drawing/2014/main" id="{E15A8A43-26F5-C041-AEBE-37B08EA62882}"/>
              </a:ext>
            </a:extLst>
          </p:cNvPr>
          <p:cNvSpPr>
            <a:spLocks noGrp="1"/>
          </p:cNvSpPr>
          <p:nvPr>
            <p:ph idx="13"/>
          </p:nvPr>
        </p:nvSpPr>
        <p:spPr/>
        <p:txBody>
          <a:bodyPr numCol="1">
            <a:normAutofit/>
          </a:bodyPr>
          <a:lstStyle/>
          <a:p>
            <a:pPr>
              <a:spcAft>
                <a:spcPts val="300"/>
              </a:spcAft>
            </a:pPr>
            <a:r>
              <a:rPr lang="en-US" sz="2200" b="1" dirty="0">
                <a:solidFill>
                  <a:srgbClr val="C79C69"/>
                </a:solidFill>
              </a:rPr>
              <a:t>Technical Contributors	</a:t>
            </a:r>
          </a:p>
          <a:p>
            <a:pPr>
              <a:spcAft>
                <a:spcPts val="300"/>
              </a:spcAft>
            </a:pPr>
            <a:r>
              <a:rPr lang="en-US" b="1" dirty="0"/>
              <a:t>Lauren Kendrick, </a:t>
            </a:r>
            <a:r>
              <a:rPr lang="en-US" i="1" dirty="0"/>
              <a:t>RAND Corporation</a:t>
            </a:r>
          </a:p>
          <a:p>
            <a:pPr>
              <a:spcAft>
                <a:spcPts val="300"/>
              </a:spcAft>
            </a:pPr>
            <a:r>
              <a:rPr lang="en-US" b="1" dirty="0"/>
              <a:t>Pat </a:t>
            </a:r>
            <a:r>
              <a:rPr lang="en-US" b="1" dirty="0" err="1"/>
              <a:t>Mulroy</a:t>
            </a:r>
            <a:r>
              <a:rPr lang="en-US" b="1" dirty="0"/>
              <a:t>, </a:t>
            </a:r>
            <a:r>
              <a:rPr lang="en-US" i="1" dirty="0"/>
              <a:t>Brookings Institution</a:t>
            </a:r>
          </a:p>
          <a:p>
            <a:pPr>
              <a:spcAft>
                <a:spcPts val="300"/>
              </a:spcAft>
            </a:pPr>
            <a:r>
              <a:rPr lang="en-US" b="1" dirty="0"/>
              <a:t>Costa Samaras, </a:t>
            </a:r>
            <a:r>
              <a:rPr lang="en-US" i="1" dirty="0"/>
              <a:t>Carnegie Mellon University</a:t>
            </a:r>
          </a:p>
          <a:p>
            <a:pPr>
              <a:spcAft>
                <a:spcPts val="300"/>
              </a:spcAft>
            </a:pPr>
            <a:r>
              <a:rPr lang="en-US" b="1" dirty="0"/>
              <a:t>Bruce Stein, </a:t>
            </a:r>
            <a:r>
              <a:rPr lang="en-US" i="1" dirty="0"/>
              <a:t>National Wildlife Federation</a:t>
            </a:r>
          </a:p>
          <a:p>
            <a:pPr>
              <a:spcAft>
                <a:spcPts val="300"/>
              </a:spcAft>
            </a:pPr>
            <a:r>
              <a:rPr lang="en-US" b="1" dirty="0"/>
              <a:t>Tom Watson, </a:t>
            </a:r>
            <a:r>
              <a:rPr lang="en-US" i="1" dirty="0"/>
              <a:t>The Center for Climate and Security</a:t>
            </a:r>
          </a:p>
          <a:p>
            <a:pPr>
              <a:spcAft>
                <a:spcPts val="300"/>
              </a:spcAft>
            </a:pPr>
            <a:r>
              <a:rPr lang="en-US" b="1" dirty="0"/>
              <a:t>Jessica Wentz, </a:t>
            </a:r>
            <a:r>
              <a:rPr lang="en-US" i="1" dirty="0"/>
              <a:t>Columbia University</a:t>
            </a:r>
            <a:endParaRPr lang="en-US" b="1" dirty="0">
              <a:solidFill>
                <a:srgbClr val="3D88A8"/>
              </a:solidFill>
            </a:endParaRPr>
          </a:p>
          <a:p>
            <a:pPr>
              <a:spcBef>
                <a:spcPts val="600"/>
              </a:spcBef>
              <a:spcAft>
                <a:spcPts val="300"/>
              </a:spcAft>
            </a:pPr>
            <a:r>
              <a:rPr lang="en-US" sz="2200" b="1" dirty="0">
                <a:solidFill>
                  <a:srgbClr val="C79C69"/>
                </a:solidFill>
              </a:rPr>
              <a:t>USGCRP Coordinators</a:t>
            </a:r>
          </a:p>
          <a:p>
            <a:pPr>
              <a:spcAft>
                <a:spcPts val="300"/>
              </a:spcAft>
            </a:pPr>
            <a:r>
              <a:rPr lang="en-US" b="1" dirty="0"/>
              <a:t>Sarah </a:t>
            </a:r>
            <a:r>
              <a:rPr lang="en-US" b="1" dirty="0" err="1"/>
              <a:t>Zerbonne</a:t>
            </a:r>
            <a:r>
              <a:rPr lang="en-US" b="1" dirty="0"/>
              <a:t>, </a:t>
            </a:r>
            <a:r>
              <a:rPr lang="en-US" i="1" dirty="0"/>
              <a:t>Adaptation and Decision Science Coordinator</a:t>
            </a:r>
          </a:p>
          <a:p>
            <a:pPr>
              <a:spcAft>
                <a:spcPts val="300"/>
              </a:spcAft>
            </a:pPr>
            <a:r>
              <a:rPr lang="en-US" b="1" dirty="0"/>
              <a:t>Fredric </a:t>
            </a:r>
            <a:r>
              <a:rPr lang="en-US" b="1" dirty="0" err="1"/>
              <a:t>Lipschultz</a:t>
            </a:r>
            <a:r>
              <a:rPr lang="en-US" b="1" dirty="0"/>
              <a:t>, </a:t>
            </a:r>
            <a:r>
              <a:rPr lang="en-US" i="1" dirty="0"/>
              <a:t>Senior Scientist and Regional Coordinator</a:t>
            </a:r>
          </a:p>
        </p:txBody>
      </p:sp>
    </p:spTree>
    <p:extLst>
      <p:ext uri="{BB962C8B-B14F-4D97-AF65-F5344CB8AC3E}">
        <p14:creationId xmlns:p14="http://schemas.microsoft.com/office/powerpoint/2010/main" val="40985559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ECCC855-156E-44A5-A1FA-85FB40F22EE5}" vid="{BAD2FE7A-17F6-4DDF-B7D9-49E2372873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689</Words>
  <Application>Microsoft Macintosh PowerPoint</Application>
  <PresentationFormat>On-screen Show (4:3)</PresentationFormat>
  <Paragraphs>62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Fig. 28.1: Five Adaptation Stages and Progress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Bennett, Natalie</dc:creator>
  <cp:lastModifiedBy>Kristin Lewis</cp:lastModifiedBy>
  <cp:revision>58</cp:revision>
  <dcterms:created xsi:type="dcterms:W3CDTF">2018-11-14T20:01:58Z</dcterms:created>
  <dcterms:modified xsi:type="dcterms:W3CDTF">2018-11-21T02:44:24Z</dcterms:modified>
</cp:coreProperties>
</file>